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8" r:id="rId3"/>
    <p:sldId id="282" r:id="rId4"/>
    <p:sldId id="283" r:id="rId5"/>
    <p:sldId id="278" r:id="rId6"/>
    <p:sldId id="257" r:id="rId7"/>
    <p:sldId id="274" r:id="rId8"/>
    <p:sldId id="275" r:id="rId9"/>
    <p:sldId id="280" r:id="rId10"/>
    <p:sldId id="287" r:id="rId11"/>
    <p:sldId id="284" r:id="rId12"/>
    <p:sldId id="285" r:id="rId13"/>
    <p:sldId id="258" r:id="rId14"/>
    <p:sldId id="269" r:id="rId15"/>
    <p:sldId id="286" r:id="rId16"/>
    <p:sldId id="266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00E5"/>
    <a:srgbClr val="9DC3E6"/>
    <a:srgbClr val="EC7444"/>
    <a:srgbClr val="2F78BB"/>
    <a:srgbClr val="1F4F7B"/>
    <a:srgbClr val="FF9900"/>
    <a:srgbClr val="FFC000"/>
    <a:srgbClr val="32CE26"/>
    <a:srgbClr val="FFB7B7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65" autoAdjust="0"/>
    <p:restoredTop sz="94660"/>
  </p:normalViewPr>
  <p:slideViewPr>
    <p:cSldViewPr snapToGrid="0">
      <p:cViewPr varScale="1">
        <p:scale>
          <a:sx n="86" d="100"/>
          <a:sy n="86" d="100"/>
        </p:scale>
        <p:origin x="39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D37780-60E9-4E15-A6B2-ACCA56D67353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EDEEE7-F0F6-4EFE-8F25-9E1DAF6C4C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1881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6316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77822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4305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007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026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3575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8792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68642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38030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8985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71601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9FAE0-8E17-4BAE-B9AE-E89090345EE4}" type="datetimeFigureOut">
              <a:rPr lang="zh-CN" altLang="en-US" smtClean="0"/>
              <a:pPr/>
              <a:t>2016/8/5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18E6B-BFFD-4BE2-B355-A4034A526E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9814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000">
        <p15:prstTrans prst="pageCurlDouble"/>
      </p:transition>
    </mc:Choice>
    <mc:Fallback xmlns="">
      <p:transition spd="slow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microsoft.com/office/2007/relationships/hdphoto" Target="../media/hdphoto1.wdp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12" Type="http://schemas.openxmlformats.org/officeDocument/2006/relationships/image" Target="../media/image12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11" Type="http://schemas.openxmlformats.org/officeDocument/2006/relationships/image" Target="../media/image11.png"/><Relationship Id="rId5" Type="http://schemas.openxmlformats.org/officeDocument/2006/relationships/tags" Target="../tags/tag9.xml"/><Relationship Id="rId10" Type="http://schemas.openxmlformats.org/officeDocument/2006/relationships/image" Target="../media/image10.png"/><Relationship Id="rId4" Type="http://schemas.openxmlformats.org/officeDocument/2006/relationships/tags" Target="../tags/tag8.xml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840713" y="5424003"/>
            <a:ext cx="49920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孙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锦泉 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James Sun</a:t>
            </a: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05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</a:rPr>
              <a:t> AUG 2016</a:t>
            </a:r>
          </a:p>
          <a:p>
            <a:endParaRPr lang="zh-CN" altLang="zh-CN" sz="24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88957" y="1373821"/>
            <a:ext cx="916141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互联网时代下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运营</a:t>
            </a:r>
            <a:r>
              <a: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商用户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</a:t>
            </a:r>
            <a:r>
              <a: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保护的责任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与担当</a:t>
            </a:r>
            <a:endParaRPr lang="en-US" altLang="zh-CN" sz="4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600" b="1" dirty="0" smtClean="0">
                <a:solidFill>
                  <a:schemeClr val="bg1"/>
                </a:solidFill>
              </a:rPr>
              <a:t>Committed to protect customers’ privacy &amp; ensure data security</a:t>
            </a:r>
            <a:endParaRPr lang="zh-CN" altLang="zh-CN" sz="2600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3"/>
          <a:stretch/>
        </p:blipFill>
        <p:spPr>
          <a:xfrm>
            <a:off x="319982" y="291518"/>
            <a:ext cx="1268975" cy="613699"/>
          </a:xfrm>
          <a:prstGeom prst="rect">
            <a:avLst/>
          </a:prstGeom>
          <a:effectLst>
            <a:outerShdw blurRad="330200" dist="38100" algn="tl" rotWithShape="0">
              <a:schemeClr val="bg1">
                <a:alpha val="40000"/>
              </a:schemeClr>
            </a:outerShdw>
          </a:effectLst>
        </p:spPr>
      </p:pic>
      <p:sp>
        <p:nvSpPr>
          <p:cNvPr id="7" name="文本框 6"/>
          <p:cNvSpPr txBox="1"/>
          <p:nvPr/>
        </p:nvSpPr>
        <p:spPr>
          <a:xfrm>
            <a:off x="190500" y="6337300"/>
            <a:ext cx="3818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>
                    <a:alpha val="54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业内交流 未经授权请勿外传或共享</a:t>
            </a:r>
            <a:endParaRPr lang="zh-CN" altLang="en-US" sz="1600" b="1" dirty="0">
              <a:solidFill>
                <a:schemeClr val="bg1">
                  <a:alpha val="54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93759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5025956" y="1936576"/>
            <a:ext cx="1905963" cy="307777"/>
            <a:chOff x="3175000" y="1319311"/>
            <a:chExt cx="1905963" cy="307777"/>
          </a:xfrm>
        </p:grpSpPr>
        <p:cxnSp>
          <p:nvCxnSpPr>
            <p:cNvPr id="40" name="直接连接符 39"/>
            <p:cNvCxnSpPr/>
            <p:nvPr/>
          </p:nvCxnSpPr>
          <p:spPr>
            <a:xfrm>
              <a:off x="3175000" y="1473200"/>
              <a:ext cx="800100" cy="0"/>
            </a:xfrm>
            <a:prstGeom prst="line">
              <a:avLst/>
            </a:prstGeom>
            <a:ln w="381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/>
            <p:cNvSpPr txBox="1"/>
            <p:nvPr/>
          </p:nvSpPr>
          <p:spPr>
            <a:xfrm>
              <a:off x="3943952" y="1319311"/>
              <a:ext cx="11370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rgbClr val="F5F5F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流入流量</a:t>
              </a:r>
              <a:endParaRPr lang="zh-CN" altLang="en-US" sz="1400" b="1" dirty="0">
                <a:solidFill>
                  <a:srgbClr val="F5F5F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321767" y="1936576"/>
            <a:ext cx="1902898" cy="307777"/>
            <a:chOff x="5344858" y="1319311"/>
            <a:chExt cx="1902898" cy="307777"/>
          </a:xfrm>
        </p:grpSpPr>
        <p:cxnSp>
          <p:nvCxnSpPr>
            <p:cNvPr id="44" name="直接连接符 43"/>
            <p:cNvCxnSpPr/>
            <p:nvPr/>
          </p:nvCxnSpPr>
          <p:spPr>
            <a:xfrm>
              <a:off x="5344858" y="1473200"/>
              <a:ext cx="800100" cy="0"/>
            </a:xfrm>
            <a:prstGeom prst="line">
              <a:avLst/>
            </a:prstGeom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6110745" y="1319311"/>
              <a:ext cx="11370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rgbClr val="F5F5F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流出流量</a:t>
              </a:r>
              <a:endParaRPr lang="zh-CN" altLang="en-US" sz="1400" b="1" dirty="0">
                <a:solidFill>
                  <a:srgbClr val="F5F5F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509982" y="1936576"/>
            <a:ext cx="2504928" cy="307777"/>
            <a:chOff x="9051692" y="1535878"/>
            <a:chExt cx="2504928" cy="307777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9051692" y="1689767"/>
              <a:ext cx="800100" cy="0"/>
            </a:xfrm>
            <a:prstGeom prst="line">
              <a:avLst/>
            </a:prstGeom>
            <a:ln w="38100">
              <a:solidFill>
                <a:srgbClr val="E50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文本框 48"/>
            <p:cNvSpPr txBox="1"/>
            <p:nvPr/>
          </p:nvSpPr>
          <p:spPr>
            <a:xfrm>
              <a:off x="9817579" y="1535878"/>
              <a:ext cx="17390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rgbClr val="F5F5F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带宽基准（</a:t>
              </a:r>
              <a:r>
                <a:rPr lang="en-US" altLang="zh-CN" sz="1400" b="1" dirty="0" smtClean="0">
                  <a:solidFill>
                    <a:srgbClr val="F5F5F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3Mbps</a:t>
              </a:r>
              <a:r>
                <a:rPr lang="zh-CN" altLang="en-US" sz="1400" b="1" dirty="0" smtClean="0">
                  <a:solidFill>
                    <a:srgbClr val="F5F5F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endParaRPr lang="zh-CN" altLang="en-US" sz="1400" b="1" dirty="0">
                <a:solidFill>
                  <a:srgbClr val="F5F5F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9421297" y="1600867"/>
              <a:ext cx="139700" cy="177800"/>
            </a:xfrm>
            <a:prstGeom prst="rect">
              <a:avLst/>
            </a:prstGeom>
            <a:solidFill>
              <a:srgbClr val="E500E5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505827" y="327576"/>
            <a:ext cx="45751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>
                  <a:outerShdw blurRad="25400" dist="50800" dir="5400000" algn="ctr" rotWithShape="0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Intelligent </a:t>
            </a:r>
            <a:r>
              <a:rPr lang="en-US" altLang="zh-CN" sz="2400" b="1" dirty="0" smtClean="0">
                <a:solidFill>
                  <a:schemeClr val="bg1">
                    <a:lumMod val="65000"/>
                  </a:schemeClr>
                </a:solidFill>
                <a:effectLst>
                  <a:outerShdw blurRad="25400" dist="50800" dir="5400000" algn="ctr" rotWithShape="0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Platform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>
                  <a:outerShdw blurRad="25400" dist="50800" dir="5400000" algn="ctr" rotWithShape="0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Flow </a:t>
            </a:r>
            <a:r>
              <a:rPr lang="en-US" altLang="zh-CN" sz="2000" b="1" dirty="0" smtClean="0">
                <a:solidFill>
                  <a:schemeClr val="bg1">
                    <a:lumMod val="65000"/>
                  </a:schemeClr>
                </a:solidFill>
                <a:effectLst>
                  <a:outerShdw blurRad="25400" dist="50800" dir="5400000" algn="ctr" rotWithShape="0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monitoring</a:t>
            </a:r>
            <a:endParaRPr lang="zh-CN" altLang="en-US" sz="2400" b="1" dirty="0">
              <a:solidFill>
                <a:schemeClr val="bg1">
                  <a:lumMod val="65000"/>
                </a:schemeClr>
              </a:solidFill>
              <a:effectLst>
                <a:outerShdw blurRad="25400" dist="50800" dir="5400000" algn="ctr" rotWithShape="0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6" name="矩形 595"/>
          <p:cNvSpPr/>
          <p:nvPr/>
        </p:nvSpPr>
        <p:spPr>
          <a:xfrm>
            <a:off x="7693606" y="2001170"/>
            <a:ext cx="139700" cy="177800"/>
          </a:xfrm>
          <a:prstGeom prst="rect">
            <a:avLst/>
          </a:prstGeom>
          <a:solidFill>
            <a:srgbClr val="9DC3E6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7" name="矩形 596"/>
          <p:cNvSpPr/>
          <p:nvPr/>
        </p:nvSpPr>
        <p:spPr>
          <a:xfrm>
            <a:off x="5391933" y="1994264"/>
            <a:ext cx="139700" cy="177800"/>
          </a:xfrm>
          <a:prstGeom prst="rect">
            <a:avLst/>
          </a:prstGeom>
          <a:solidFill>
            <a:srgbClr val="EC744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10" name="组合 609"/>
          <p:cNvGrpSpPr/>
          <p:nvPr/>
        </p:nvGrpSpPr>
        <p:grpSpPr>
          <a:xfrm>
            <a:off x="-49524" y="1921610"/>
            <a:ext cx="11967495" cy="4183806"/>
            <a:chOff x="-49524" y="1921610"/>
            <a:chExt cx="11967495" cy="4183806"/>
          </a:xfrm>
        </p:grpSpPr>
        <p:sp>
          <p:nvSpPr>
            <p:cNvPr id="38" name="文本框 37"/>
            <p:cNvSpPr txBox="1"/>
            <p:nvPr/>
          </p:nvSpPr>
          <p:spPr>
            <a:xfrm>
              <a:off x="407676" y="1921610"/>
              <a:ext cx="1586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F5F5F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流量监测视图</a:t>
              </a:r>
              <a:endParaRPr lang="zh-CN" altLang="en-US" b="1" dirty="0">
                <a:solidFill>
                  <a:srgbClr val="F5F5F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02" name="组合 301"/>
            <p:cNvGrpSpPr/>
            <p:nvPr/>
          </p:nvGrpSpPr>
          <p:grpSpPr>
            <a:xfrm>
              <a:off x="-49524" y="2483547"/>
              <a:ext cx="11967377" cy="3621869"/>
              <a:chOff x="-49524" y="2323893"/>
              <a:chExt cx="11967377" cy="3621869"/>
            </a:xfrm>
          </p:grpSpPr>
          <p:grpSp>
            <p:nvGrpSpPr>
              <p:cNvPr id="30" name="组合 29"/>
              <p:cNvGrpSpPr/>
              <p:nvPr/>
            </p:nvGrpSpPr>
            <p:grpSpPr>
              <a:xfrm>
                <a:off x="465723" y="5451303"/>
                <a:ext cx="10712057" cy="488515"/>
                <a:chOff x="567323" y="4895847"/>
                <a:chExt cx="10712057" cy="488515"/>
              </a:xfrm>
            </p:grpSpPr>
            <p:sp>
              <p:nvSpPr>
                <p:cNvPr id="5" name="文本框 4"/>
                <p:cNvSpPr txBox="1"/>
                <p:nvPr/>
              </p:nvSpPr>
              <p:spPr>
                <a:xfrm rot="18302195">
                  <a:off x="460489" y="5003800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0:00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6" name="文本框 5"/>
                <p:cNvSpPr txBox="1"/>
                <p:nvPr/>
              </p:nvSpPr>
              <p:spPr>
                <a:xfrm rot="18302195">
                  <a:off x="934725" y="5003801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1:00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8" name="文本框 7"/>
                <p:cNvSpPr txBox="1"/>
                <p:nvPr/>
              </p:nvSpPr>
              <p:spPr>
                <a:xfrm rot="18302195">
                  <a:off x="1408961" y="5003801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2:00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9" name="文本框 8"/>
                <p:cNvSpPr txBox="1"/>
                <p:nvPr/>
              </p:nvSpPr>
              <p:spPr>
                <a:xfrm rot="18302195">
                  <a:off x="1883197" y="5004918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>
                      <a:solidFill>
                        <a:srgbClr val="D9D9D9"/>
                      </a:solidFill>
                    </a:rPr>
                    <a:t>3</a:t>
                  </a:r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10" name="文本框 9"/>
                <p:cNvSpPr txBox="1"/>
                <p:nvPr/>
              </p:nvSpPr>
              <p:spPr>
                <a:xfrm rot="18302195">
                  <a:off x="2392162" y="5003799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>
                      <a:solidFill>
                        <a:srgbClr val="D9D9D9"/>
                      </a:solidFill>
                    </a:rPr>
                    <a:t>4</a:t>
                  </a:r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 rot="18302195">
                  <a:off x="2866398" y="5003800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>
                      <a:solidFill>
                        <a:srgbClr val="D9D9D9"/>
                      </a:solidFill>
                    </a:rPr>
                    <a:t>5</a:t>
                  </a:r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12" name="文本框 11"/>
                <p:cNvSpPr txBox="1"/>
                <p:nvPr/>
              </p:nvSpPr>
              <p:spPr>
                <a:xfrm rot="18302195">
                  <a:off x="3340634" y="5003800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>
                      <a:solidFill>
                        <a:srgbClr val="D9D9D9"/>
                      </a:solidFill>
                    </a:rPr>
                    <a:t>6</a:t>
                  </a:r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13" name="文本框 12"/>
                <p:cNvSpPr txBox="1"/>
                <p:nvPr/>
              </p:nvSpPr>
              <p:spPr>
                <a:xfrm rot="18302195">
                  <a:off x="3814870" y="5004917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7:00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14" name="文本框 13"/>
                <p:cNvSpPr txBox="1"/>
                <p:nvPr/>
              </p:nvSpPr>
              <p:spPr>
                <a:xfrm rot="18302195">
                  <a:off x="4323834" y="5002681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>
                      <a:solidFill>
                        <a:srgbClr val="D9D9D9"/>
                      </a:solidFill>
                    </a:rPr>
                    <a:t>8</a:t>
                  </a:r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15" name="文本框 14"/>
                <p:cNvSpPr txBox="1"/>
                <p:nvPr/>
              </p:nvSpPr>
              <p:spPr>
                <a:xfrm rot="18302195">
                  <a:off x="4798070" y="5002682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>
                      <a:solidFill>
                        <a:srgbClr val="D9D9D9"/>
                      </a:solidFill>
                    </a:rPr>
                    <a:t>9</a:t>
                  </a:r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16" name="文本框 15"/>
                <p:cNvSpPr txBox="1"/>
                <p:nvPr/>
              </p:nvSpPr>
              <p:spPr>
                <a:xfrm rot="18302195">
                  <a:off x="5227237" y="5043746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10:00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18" name="文本框 17"/>
                <p:cNvSpPr txBox="1"/>
                <p:nvPr/>
              </p:nvSpPr>
              <p:spPr>
                <a:xfrm rot="18302195">
                  <a:off x="5705672" y="5043747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11:00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19" name="文本框 18"/>
                <p:cNvSpPr txBox="1"/>
                <p:nvPr/>
              </p:nvSpPr>
              <p:spPr>
                <a:xfrm rot="18302195">
                  <a:off x="6184106" y="5043745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12:00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20" name="文本框 19"/>
                <p:cNvSpPr txBox="1"/>
                <p:nvPr/>
              </p:nvSpPr>
              <p:spPr>
                <a:xfrm rot="18302195">
                  <a:off x="6670266" y="5043745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13:00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21" name="文本框 20"/>
                <p:cNvSpPr txBox="1"/>
                <p:nvPr/>
              </p:nvSpPr>
              <p:spPr>
                <a:xfrm rot="18302195">
                  <a:off x="7140974" y="5043740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14:00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22" name="文本框 21"/>
                <p:cNvSpPr txBox="1"/>
                <p:nvPr/>
              </p:nvSpPr>
              <p:spPr>
                <a:xfrm rot="18302195">
                  <a:off x="7603720" y="5043741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15:00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23" name="文本框 22"/>
                <p:cNvSpPr txBox="1"/>
                <p:nvPr/>
              </p:nvSpPr>
              <p:spPr>
                <a:xfrm rot="18302195">
                  <a:off x="8092462" y="5043740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16:00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24" name="文本框 23"/>
                <p:cNvSpPr txBox="1"/>
                <p:nvPr/>
              </p:nvSpPr>
              <p:spPr>
                <a:xfrm rot="18302195">
                  <a:off x="8584004" y="5046696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17:00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25" name="文本框 24"/>
                <p:cNvSpPr txBox="1"/>
                <p:nvPr/>
              </p:nvSpPr>
              <p:spPr>
                <a:xfrm rot="18302195">
                  <a:off x="9046751" y="5043740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18:00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26" name="文本框 25"/>
                <p:cNvSpPr txBox="1"/>
                <p:nvPr/>
              </p:nvSpPr>
              <p:spPr>
                <a:xfrm rot="18302195">
                  <a:off x="9521434" y="5043736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19:00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27" name="文本框 26"/>
                <p:cNvSpPr txBox="1"/>
                <p:nvPr/>
              </p:nvSpPr>
              <p:spPr>
                <a:xfrm rot="18302195">
                  <a:off x="9999868" y="5043735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20:00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28" name="文本框 27"/>
                <p:cNvSpPr txBox="1"/>
                <p:nvPr/>
              </p:nvSpPr>
              <p:spPr>
                <a:xfrm rot="18302195">
                  <a:off x="10478301" y="5043736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21:00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  <p:sp>
              <p:nvSpPr>
                <p:cNvPr id="29" name="文本框 28"/>
                <p:cNvSpPr txBox="1"/>
                <p:nvPr/>
              </p:nvSpPr>
              <p:spPr>
                <a:xfrm rot="18302195">
                  <a:off x="10941714" y="5043735"/>
                  <a:ext cx="444500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900" dirty="0" smtClean="0">
                      <a:solidFill>
                        <a:srgbClr val="D9D9D9"/>
                      </a:solidFill>
                    </a:rPr>
                    <a:t>22:00</a:t>
                  </a:r>
                  <a:endParaRPr lang="zh-CN" altLang="en-US" sz="900" dirty="0">
                    <a:solidFill>
                      <a:srgbClr val="D9D9D9"/>
                    </a:solidFill>
                  </a:endParaRPr>
                </a:p>
              </p:txBody>
            </p:sp>
          </p:grpSp>
          <p:sp>
            <p:nvSpPr>
              <p:cNvPr id="31" name="文本框 30"/>
              <p:cNvSpPr txBox="1"/>
              <p:nvPr/>
            </p:nvSpPr>
            <p:spPr>
              <a:xfrm>
                <a:off x="-37789" y="5409254"/>
                <a:ext cx="5969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1200" dirty="0" smtClean="0">
                    <a:solidFill>
                      <a:srgbClr val="D9D9D9"/>
                    </a:solidFill>
                  </a:rPr>
                  <a:t>0M</a:t>
                </a:r>
                <a:endParaRPr lang="zh-CN" altLang="en-US" sz="1200" dirty="0">
                  <a:solidFill>
                    <a:srgbClr val="D9D9D9"/>
                  </a:solidFill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-37789" y="4888598"/>
                <a:ext cx="5969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1200" dirty="0" smtClean="0">
                    <a:solidFill>
                      <a:srgbClr val="D9D9D9"/>
                    </a:solidFill>
                  </a:rPr>
                  <a:t>20M</a:t>
                </a:r>
                <a:endParaRPr lang="zh-CN" altLang="en-US" sz="1200" dirty="0">
                  <a:solidFill>
                    <a:srgbClr val="D9D9D9"/>
                  </a:solidFill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-37789" y="4367968"/>
                <a:ext cx="5969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1200" dirty="0" smtClean="0">
                    <a:solidFill>
                      <a:srgbClr val="D9D9D9"/>
                    </a:solidFill>
                  </a:rPr>
                  <a:t>40M</a:t>
                </a:r>
                <a:endParaRPr lang="zh-CN" altLang="en-US" sz="1200" dirty="0">
                  <a:solidFill>
                    <a:srgbClr val="D9D9D9"/>
                  </a:solidFill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-34345" y="3875371"/>
                <a:ext cx="5969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1200" dirty="0" smtClean="0">
                    <a:solidFill>
                      <a:srgbClr val="D9D9D9"/>
                    </a:solidFill>
                  </a:rPr>
                  <a:t>60M</a:t>
                </a:r>
                <a:endParaRPr lang="zh-CN" altLang="en-US" sz="1200" dirty="0">
                  <a:solidFill>
                    <a:srgbClr val="D9D9D9"/>
                  </a:solidFill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-49524" y="3347706"/>
                <a:ext cx="5969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1200" dirty="0" smtClean="0">
                    <a:solidFill>
                      <a:srgbClr val="D9D9D9"/>
                    </a:solidFill>
                  </a:rPr>
                  <a:t>80M</a:t>
                </a:r>
                <a:endParaRPr lang="zh-CN" altLang="en-US" sz="1200" dirty="0">
                  <a:solidFill>
                    <a:srgbClr val="D9D9D9"/>
                  </a:solidFill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-37717" y="2816490"/>
                <a:ext cx="5969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1200" dirty="0" smtClean="0">
                    <a:solidFill>
                      <a:srgbClr val="D9D9D9"/>
                    </a:solidFill>
                  </a:rPr>
                  <a:t>100M</a:t>
                </a:r>
                <a:endParaRPr lang="zh-CN" altLang="en-US" sz="1200" dirty="0">
                  <a:solidFill>
                    <a:srgbClr val="D9D9D9"/>
                  </a:solidFill>
                </a:endParaRPr>
              </a:p>
            </p:txBody>
          </p:sp>
          <p:sp>
            <p:nvSpPr>
              <p:cNvPr id="37" name="文本框 36"/>
              <p:cNvSpPr txBox="1"/>
              <p:nvPr/>
            </p:nvSpPr>
            <p:spPr>
              <a:xfrm>
                <a:off x="-37789" y="2323893"/>
                <a:ext cx="5969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1200" dirty="0" smtClean="0">
                    <a:solidFill>
                      <a:srgbClr val="D9D9D9"/>
                    </a:solidFill>
                  </a:rPr>
                  <a:t>120M</a:t>
                </a:r>
                <a:endParaRPr lang="zh-CN" altLang="en-US" sz="1200" dirty="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54" name="直接连接符 53"/>
              <p:cNvCxnSpPr/>
              <p:nvPr/>
            </p:nvCxnSpPr>
            <p:spPr>
              <a:xfrm flipH="1">
                <a:off x="593841" y="5536940"/>
                <a:ext cx="11298794" cy="3242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  <a:alpha val="77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/>
            </p:nvCxnSpPr>
            <p:spPr>
              <a:xfrm flipH="1" flipV="1">
                <a:off x="593839" y="3009043"/>
                <a:ext cx="11298796" cy="13276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 flipH="1">
                <a:off x="593838" y="3527030"/>
                <a:ext cx="11298797" cy="7247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 flipH="1">
                <a:off x="593839" y="2483234"/>
                <a:ext cx="11298796" cy="3507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V="1">
                <a:off x="591980" y="2456917"/>
                <a:ext cx="2748" cy="3096000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  <a:alpha val="77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/>
              <p:cNvCxnSpPr/>
              <p:nvPr/>
            </p:nvCxnSpPr>
            <p:spPr>
              <a:xfrm flipV="1">
                <a:off x="861485" y="2473264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/>
              <p:nvPr/>
            </p:nvCxnSpPr>
            <p:spPr>
              <a:xfrm flipV="1">
                <a:off x="1133845" y="2456920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/>
              <p:nvPr/>
            </p:nvCxnSpPr>
            <p:spPr>
              <a:xfrm flipV="1">
                <a:off x="1403350" y="2473267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1675714" y="2456923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1945219" y="2473270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/>
              <p:nvPr/>
            </p:nvCxnSpPr>
            <p:spPr>
              <a:xfrm flipV="1">
                <a:off x="2200648" y="2456920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/>
              <p:nvPr/>
            </p:nvCxnSpPr>
            <p:spPr>
              <a:xfrm flipV="1">
                <a:off x="2470153" y="2473267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V="1">
                <a:off x="2742513" y="2456923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/>
              <p:nvPr/>
            </p:nvCxnSpPr>
            <p:spPr>
              <a:xfrm flipV="1">
                <a:off x="3012018" y="2473270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/>
              <p:nvPr/>
            </p:nvCxnSpPr>
            <p:spPr>
              <a:xfrm flipV="1">
                <a:off x="3284382" y="2456926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/>
              <p:nvPr/>
            </p:nvCxnSpPr>
            <p:spPr>
              <a:xfrm flipV="1">
                <a:off x="3553887" y="2473273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/>
              <p:nvPr/>
            </p:nvCxnSpPr>
            <p:spPr>
              <a:xfrm flipV="1">
                <a:off x="3826301" y="2453253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接连接符 112"/>
              <p:cNvCxnSpPr/>
              <p:nvPr/>
            </p:nvCxnSpPr>
            <p:spPr>
              <a:xfrm flipV="1">
                <a:off x="4095806" y="2469600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接连接符 115"/>
              <p:cNvCxnSpPr/>
              <p:nvPr/>
            </p:nvCxnSpPr>
            <p:spPr>
              <a:xfrm flipV="1">
                <a:off x="4368166" y="2453256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接连接符 118"/>
              <p:cNvCxnSpPr/>
              <p:nvPr/>
            </p:nvCxnSpPr>
            <p:spPr>
              <a:xfrm flipV="1">
                <a:off x="4637671" y="2469603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接连接符 121"/>
              <p:cNvCxnSpPr/>
              <p:nvPr/>
            </p:nvCxnSpPr>
            <p:spPr>
              <a:xfrm flipV="1">
                <a:off x="4910035" y="2453259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接连接符 124"/>
              <p:cNvCxnSpPr/>
              <p:nvPr/>
            </p:nvCxnSpPr>
            <p:spPr>
              <a:xfrm flipV="1">
                <a:off x="5179540" y="2469606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V="1">
                <a:off x="5434969" y="2453256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/>
              <p:nvPr/>
            </p:nvCxnSpPr>
            <p:spPr>
              <a:xfrm flipV="1">
                <a:off x="5704474" y="2469603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/>
              <p:nvPr/>
            </p:nvCxnSpPr>
            <p:spPr>
              <a:xfrm flipV="1">
                <a:off x="5976834" y="2453259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/>
              <p:nvPr/>
            </p:nvCxnSpPr>
            <p:spPr>
              <a:xfrm flipV="1">
                <a:off x="6246339" y="2469606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V="1">
                <a:off x="6518703" y="2453262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/>
              <p:cNvCxnSpPr/>
              <p:nvPr/>
            </p:nvCxnSpPr>
            <p:spPr>
              <a:xfrm flipV="1">
                <a:off x="6788208" y="2469609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V="1">
                <a:off x="7060500" y="2456920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接连接符 148"/>
              <p:cNvCxnSpPr/>
              <p:nvPr/>
            </p:nvCxnSpPr>
            <p:spPr>
              <a:xfrm flipV="1">
                <a:off x="7330005" y="2473267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V="1">
                <a:off x="7602365" y="2456923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接连接符 154"/>
              <p:cNvCxnSpPr/>
              <p:nvPr/>
            </p:nvCxnSpPr>
            <p:spPr>
              <a:xfrm flipV="1">
                <a:off x="7871870" y="2473270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V="1">
                <a:off x="8144234" y="2456926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/>
              <p:nvPr/>
            </p:nvCxnSpPr>
            <p:spPr>
              <a:xfrm flipV="1">
                <a:off x="8413739" y="2473273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V="1">
                <a:off x="8669168" y="2456923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直接连接符 166"/>
              <p:cNvCxnSpPr/>
              <p:nvPr/>
            </p:nvCxnSpPr>
            <p:spPr>
              <a:xfrm flipV="1">
                <a:off x="8938673" y="2473270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直接连接符 169"/>
              <p:cNvCxnSpPr/>
              <p:nvPr/>
            </p:nvCxnSpPr>
            <p:spPr>
              <a:xfrm flipV="1">
                <a:off x="9211033" y="2456926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直接连接符 172"/>
              <p:cNvCxnSpPr/>
              <p:nvPr/>
            </p:nvCxnSpPr>
            <p:spPr>
              <a:xfrm flipV="1">
                <a:off x="9480538" y="2473273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 flipV="1">
                <a:off x="9752902" y="2456929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接连接符 178"/>
              <p:cNvCxnSpPr/>
              <p:nvPr/>
            </p:nvCxnSpPr>
            <p:spPr>
              <a:xfrm flipV="1">
                <a:off x="10022407" y="2473276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接连接符 181"/>
              <p:cNvCxnSpPr/>
              <p:nvPr/>
            </p:nvCxnSpPr>
            <p:spPr>
              <a:xfrm flipV="1">
                <a:off x="10292684" y="2457371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接连接符 184"/>
              <p:cNvCxnSpPr/>
              <p:nvPr/>
            </p:nvCxnSpPr>
            <p:spPr>
              <a:xfrm flipV="1">
                <a:off x="10562189" y="2473718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/>
              <p:nvPr/>
            </p:nvCxnSpPr>
            <p:spPr>
              <a:xfrm flipV="1">
                <a:off x="10834553" y="2457374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 flipV="1">
                <a:off x="11104058" y="2473721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直接连接符 205"/>
              <p:cNvCxnSpPr/>
              <p:nvPr/>
            </p:nvCxnSpPr>
            <p:spPr>
              <a:xfrm flipV="1">
                <a:off x="11350766" y="2477502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直接连接符 208"/>
              <p:cNvCxnSpPr/>
              <p:nvPr/>
            </p:nvCxnSpPr>
            <p:spPr>
              <a:xfrm flipV="1">
                <a:off x="11623130" y="2461158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直接连接符 211"/>
              <p:cNvCxnSpPr/>
              <p:nvPr/>
            </p:nvCxnSpPr>
            <p:spPr>
              <a:xfrm flipV="1">
                <a:off x="11892635" y="2477505"/>
                <a:ext cx="2748" cy="3096000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4" name="文本框 213"/>
              <p:cNvSpPr txBox="1"/>
              <p:nvPr/>
            </p:nvSpPr>
            <p:spPr>
              <a:xfrm rot="18302195">
                <a:off x="11334370" y="5608096"/>
                <a:ext cx="44450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dirty="0" smtClean="0">
                    <a:solidFill>
                      <a:srgbClr val="D9D9D9"/>
                    </a:solidFill>
                  </a:rPr>
                  <a:t>23:00</a:t>
                </a:r>
                <a:endParaRPr lang="zh-CN" altLang="en-US" sz="900" dirty="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242" name="直接连接符 241"/>
              <p:cNvCxnSpPr/>
              <p:nvPr/>
            </p:nvCxnSpPr>
            <p:spPr>
              <a:xfrm flipV="1">
                <a:off x="576309" y="5299132"/>
                <a:ext cx="11316326" cy="3374"/>
              </a:xfrm>
              <a:prstGeom prst="line">
                <a:avLst/>
              </a:prstGeom>
              <a:ln w="25400">
                <a:solidFill>
                  <a:srgbClr val="E500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4" name="矩形 243"/>
              <p:cNvSpPr/>
              <p:nvPr/>
            </p:nvSpPr>
            <p:spPr>
              <a:xfrm>
                <a:off x="57593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50" name="直接连接符 249"/>
              <p:cNvCxnSpPr/>
              <p:nvPr/>
            </p:nvCxnSpPr>
            <p:spPr>
              <a:xfrm flipH="1">
                <a:off x="595155" y="5042578"/>
                <a:ext cx="11298797" cy="7247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直接连接符 250"/>
              <p:cNvCxnSpPr/>
              <p:nvPr/>
            </p:nvCxnSpPr>
            <p:spPr>
              <a:xfrm flipH="1">
                <a:off x="603363" y="4536680"/>
                <a:ext cx="11298797" cy="7247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直接连接符 251"/>
              <p:cNvCxnSpPr/>
              <p:nvPr/>
            </p:nvCxnSpPr>
            <p:spPr>
              <a:xfrm flipH="1">
                <a:off x="603363" y="4031855"/>
                <a:ext cx="11298797" cy="7247"/>
              </a:xfrm>
              <a:prstGeom prst="line">
                <a:avLst/>
              </a:prstGeom>
              <a:ln w="25400">
                <a:solidFill>
                  <a:schemeClr val="accent1">
                    <a:lumMod val="40000"/>
                    <a:lumOff val="6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3" name="矩形 252"/>
              <p:cNvSpPr/>
              <p:nvPr/>
            </p:nvSpPr>
            <p:spPr>
              <a:xfrm>
                <a:off x="84263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矩形 253"/>
              <p:cNvSpPr/>
              <p:nvPr/>
            </p:nvSpPr>
            <p:spPr>
              <a:xfrm>
                <a:off x="111886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矩形 254"/>
              <p:cNvSpPr/>
              <p:nvPr/>
            </p:nvSpPr>
            <p:spPr>
              <a:xfrm>
                <a:off x="138556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矩形 255"/>
              <p:cNvSpPr/>
              <p:nvPr/>
            </p:nvSpPr>
            <p:spPr>
              <a:xfrm>
                <a:off x="165226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矩形 256"/>
              <p:cNvSpPr/>
              <p:nvPr/>
            </p:nvSpPr>
            <p:spPr>
              <a:xfrm>
                <a:off x="191896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矩形 257"/>
              <p:cNvSpPr/>
              <p:nvPr/>
            </p:nvSpPr>
            <p:spPr>
              <a:xfrm>
                <a:off x="219518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矩形 258"/>
              <p:cNvSpPr/>
              <p:nvPr/>
            </p:nvSpPr>
            <p:spPr>
              <a:xfrm>
                <a:off x="246188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矩形 259"/>
              <p:cNvSpPr/>
              <p:nvPr/>
            </p:nvSpPr>
            <p:spPr>
              <a:xfrm>
                <a:off x="272858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矩形 260"/>
              <p:cNvSpPr/>
              <p:nvPr/>
            </p:nvSpPr>
            <p:spPr>
              <a:xfrm>
                <a:off x="299528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矩形 261"/>
              <p:cNvSpPr/>
              <p:nvPr/>
            </p:nvSpPr>
            <p:spPr>
              <a:xfrm>
                <a:off x="327151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矩形 262"/>
              <p:cNvSpPr/>
              <p:nvPr/>
            </p:nvSpPr>
            <p:spPr>
              <a:xfrm>
                <a:off x="353821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矩形 263"/>
              <p:cNvSpPr/>
              <p:nvPr/>
            </p:nvSpPr>
            <p:spPr>
              <a:xfrm>
                <a:off x="380491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矩形 264"/>
              <p:cNvSpPr/>
              <p:nvPr/>
            </p:nvSpPr>
            <p:spPr>
              <a:xfrm>
                <a:off x="407161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矩形 265"/>
              <p:cNvSpPr/>
              <p:nvPr/>
            </p:nvSpPr>
            <p:spPr>
              <a:xfrm>
                <a:off x="434783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矩形 266"/>
              <p:cNvSpPr/>
              <p:nvPr/>
            </p:nvSpPr>
            <p:spPr>
              <a:xfrm>
                <a:off x="461453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矩形 267"/>
              <p:cNvSpPr/>
              <p:nvPr/>
            </p:nvSpPr>
            <p:spPr>
              <a:xfrm>
                <a:off x="4900073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矩形 268"/>
              <p:cNvSpPr/>
              <p:nvPr/>
            </p:nvSpPr>
            <p:spPr>
              <a:xfrm>
                <a:off x="5166773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5442998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5709698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5976398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6243098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6519323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6786023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7052723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7319423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7595648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7862348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8129048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8395748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8671973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矩形 282"/>
              <p:cNvSpPr/>
              <p:nvPr/>
            </p:nvSpPr>
            <p:spPr>
              <a:xfrm>
                <a:off x="8938673" y="5253005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矩形 283"/>
              <p:cNvSpPr/>
              <p:nvPr/>
            </p:nvSpPr>
            <p:spPr>
              <a:xfrm>
                <a:off x="920558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矩形 284"/>
              <p:cNvSpPr/>
              <p:nvPr/>
            </p:nvSpPr>
            <p:spPr>
              <a:xfrm>
                <a:off x="947228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矩形 285"/>
              <p:cNvSpPr/>
              <p:nvPr/>
            </p:nvSpPr>
            <p:spPr>
              <a:xfrm>
                <a:off x="974851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1001521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1028191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10548612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1082483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1109153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1135823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11624937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11872134" y="5253653"/>
                <a:ext cx="45719" cy="88900"/>
              </a:xfrm>
              <a:prstGeom prst="rect">
                <a:avLst/>
              </a:prstGeom>
              <a:solidFill>
                <a:srgbClr val="E500E5"/>
              </a:solidFill>
              <a:ln w="6350">
                <a:noFill/>
              </a:ln>
              <a:effectLst>
                <a:outerShdw blurRad="12700" dist="12700" dir="2700000" algn="tl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97" name="直接连接符 296"/>
              <p:cNvCxnSpPr/>
              <p:nvPr/>
            </p:nvCxnSpPr>
            <p:spPr>
              <a:xfrm flipV="1">
                <a:off x="576709" y="5466371"/>
                <a:ext cx="284776" cy="22431"/>
              </a:xfrm>
              <a:prstGeom prst="line">
                <a:avLst/>
              </a:prstGeom>
              <a:ln w="2540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直接连接符 300"/>
              <p:cNvCxnSpPr/>
              <p:nvPr/>
            </p:nvCxnSpPr>
            <p:spPr>
              <a:xfrm flipV="1">
                <a:off x="834922" y="5448041"/>
                <a:ext cx="284776" cy="22431"/>
              </a:xfrm>
              <a:prstGeom prst="line">
                <a:avLst/>
              </a:prstGeom>
              <a:ln w="2540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03" name="直接连接符 302"/>
            <p:cNvCxnSpPr/>
            <p:nvPr/>
          </p:nvCxnSpPr>
          <p:spPr>
            <a:xfrm>
              <a:off x="1129414" y="5607696"/>
              <a:ext cx="301867" cy="40760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直接连接符 304"/>
            <p:cNvCxnSpPr>
              <a:endCxn id="8" idx="3"/>
            </p:cNvCxnSpPr>
            <p:nvPr/>
          </p:nvCxnSpPr>
          <p:spPr>
            <a:xfrm>
              <a:off x="1406453" y="5641342"/>
              <a:ext cx="250752" cy="11010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直接连接符 306"/>
            <p:cNvCxnSpPr/>
            <p:nvPr/>
          </p:nvCxnSpPr>
          <p:spPr>
            <a:xfrm flipV="1">
              <a:off x="1663344" y="5568675"/>
              <a:ext cx="291533" cy="81155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直接连接符 308"/>
            <p:cNvCxnSpPr/>
            <p:nvPr/>
          </p:nvCxnSpPr>
          <p:spPr>
            <a:xfrm>
              <a:off x="1939440" y="5566153"/>
              <a:ext cx="250752" cy="11010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直接连接符 309"/>
            <p:cNvCxnSpPr/>
            <p:nvPr/>
          </p:nvCxnSpPr>
          <p:spPr>
            <a:xfrm>
              <a:off x="2187217" y="5584135"/>
              <a:ext cx="306315" cy="60320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直接连接符 311"/>
            <p:cNvCxnSpPr/>
            <p:nvPr/>
          </p:nvCxnSpPr>
          <p:spPr>
            <a:xfrm>
              <a:off x="2453630" y="5631888"/>
              <a:ext cx="310348" cy="39279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直接连接符 313"/>
            <p:cNvCxnSpPr/>
            <p:nvPr/>
          </p:nvCxnSpPr>
          <p:spPr>
            <a:xfrm>
              <a:off x="2748874" y="5669193"/>
              <a:ext cx="242805" cy="4957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直接连接符 315"/>
            <p:cNvCxnSpPr/>
            <p:nvPr/>
          </p:nvCxnSpPr>
          <p:spPr>
            <a:xfrm flipV="1">
              <a:off x="2970048" y="5605139"/>
              <a:ext cx="315708" cy="60758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直接连接符 319"/>
            <p:cNvCxnSpPr/>
            <p:nvPr/>
          </p:nvCxnSpPr>
          <p:spPr>
            <a:xfrm flipV="1">
              <a:off x="3271274" y="5319982"/>
              <a:ext cx="271013" cy="273590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直接连接符 321"/>
            <p:cNvCxnSpPr>
              <a:endCxn id="264" idx="3"/>
            </p:cNvCxnSpPr>
            <p:nvPr/>
          </p:nvCxnSpPr>
          <p:spPr>
            <a:xfrm>
              <a:off x="3553887" y="5319982"/>
              <a:ext cx="296744" cy="137775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直接连接符 324"/>
            <p:cNvCxnSpPr/>
            <p:nvPr/>
          </p:nvCxnSpPr>
          <p:spPr>
            <a:xfrm flipV="1">
              <a:off x="3824039" y="5196400"/>
              <a:ext cx="271013" cy="273590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直接连接符 325"/>
            <p:cNvCxnSpPr/>
            <p:nvPr/>
          </p:nvCxnSpPr>
          <p:spPr>
            <a:xfrm>
              <a:off x="4091443" y="5222031"/>
              <a:ext cx="273868" cy="412899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直接连接符 327"/>
            <p:cNvCxnSpPr/>
            <p:nvPr/>
          </p:nvCxnSpPr>
          <p:spPr>
            <a:xfrm flipV="1">
              <a:off x="4386267" y="5607695"/>
              <a:ext cx="283005" cy="35077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直接连接符 329"/>
            <p:cNvCxnSpPr>
              <a:endCxn id="268" idx="0"/>
            </p:cNvCxnSpPr>
            <p:nvPr/>
          </p:nvCxnSpPr>
          <p:spPr>
            <a:xfrm flipV="1">
              <a:off x="4645469" y="5412659"/>
              <a:ext cx="277464" cy="198471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直接连接符 331"/>
            <p:cNvCxnSpPr/>
            <p:nvPr/>
          </p:nvCxnSpPr>
          <p:spPr>
            <a:xfrm flipV="1">
              <a:off x="4898730" y="5312750"/>
              <a:ext cx="284856" cy="90225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直接连接符 333"/>
            <p:cNvCxnSpPr/>
            <p:nvPr/>
          </p:nvCxnSpPr>
          <p:spPr>
            <a:xfrm flipV="1">
              <a:off x="5193077" y="5291960"/>
              <a:ext cx="266890" cy="6396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直接连接符 335"/>
            <p:cNvCxnSpPr/>
            <p:nvPr/>
          </p:nvCxnSpPr>
          <p:spPr>
            <a:xfrm>
              <a:off x="5465070" y="5301036"/>
              <a:ext cx="257565" cy="327950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直接连接符 337"/>
            <p:cNvCxnSpPr/>
            <p:nvPr/>
          </p:nvCxnSpPr>
          <p:spPr>
            <a:xfrm flipV="1">
              <a:off x="5717954" y="5311736"/>
              <a:ext cx="266164" cy="305942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直接连接符 339"/>
            <p:cNvCxnSpPr>
              <a:stCxn id="572" idx="3"/>
              <a:endCxn id="273" idx="0"/>
            </p:cNvCxnSpPr>
            <p:nvPr/>
          </p:nvCxnSpPr>
          <p:spPr>
            <a:xfrm>
              <a:off x="5990486" y="5336884"/>
              <a:ext cx="275472" cy="75775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直接连接符 341"/>
            <p:cNvCxnSpPr/>
            <p:nvPr/>
          </p:nvCxnSpPr>
          <p:spPr>
            <a:xfrm>
              <a:off x="6251079" y="5412326"/>
              <a:ext cx="281764" cy="173763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直接连接符 351"/>
            <p:cNvCxnSpPr/>
            <p:nvPr/>
          </p:nvCxnSpPr>
          <p:spPr>
            <a:xfrm>
              <a:off x="6495906" y="5588537"/>
              <a:ext cx="304694" cy="25758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直接连接符 354"/>
            <p:cNvCxnSpPr/>
            <p:nvPr/>
          </p:nvCxnSpPr>
          <p:spPr>
            <a:xfrm>
              <a:off x="6772007" y="5616323"/>
              <a:ext cx="304694" cy="25758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直接连接符 355"/>
            <p:cNvCxnSpPr>
              <a:endCxn id="277" idx="2"/>
            </p:cNvCxnSpPr>
            <p:nvPr/>
          </p:nvCxnSpPr>
          <p:spPr>
            <a:xfrm flipV="1">
              <a:off x="7076825" y="5501559"/>
              <a:ext cx="265458" cy="133993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直接连接符 357"/>
            <p:cNvCxnSpPr/>
            <p:nvPr/>
          </p:nvCxnSpPr>
          <p:spPr>
            <a:xfrm>
              <a:off x="7334018" y="5522370"/>
              <a:ext cx="287844" cy="70337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直接连接符 359"/>
            <p:cNvCxnSpPr/>
            <p:nvPr/>
          </p:nvCxnSpPr>
          <p:spPr>
            <a:xfrm flipV="1">
              <a:off x="7591637" y="5289847"/>
              <a:ext cx="274454" cy="307336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直接连接符 361"/>
            <p:cNvCxnSpPr/>
            <p:nvPr/>
          </p:nvCxnSpPr>
          <p:spPr>
            <a:xfrm>
              <a:off x="7877205" y="5295158"/>
              <a:ext cx="276634" cy="297060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直接连接符 364"/>
            <p:cNvCxnSpPr/>
            <p:nvPr/>
          </p:nvCxnSpPr>
          <p:spPr>
            <a:xfrm>
              <a:off x="8151685" y="5600964"/>
              <a:ext cx="289782" cy="6732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直接连接符 368"/>
            <p:cNvCxnSpPr/>
            <p:nvPr/>
          </p:nvCxnSpPr>
          <p:spPr>
            <a:xfrm>
              <a:off x="8398196" y="5602133"/>
              <a:ext cx="267744" cy="73171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直接连接符 370"/>
            <p:cNvCxnSpPr/>
            <p:nvPr/>
          </p:nvCxnSpPr>
          <p:spPr>
            <a:xfrm>
              <a:off x="8665940" y="5682268"/>
              <a:ext cx="307746" cy="14326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直接连接符 373"/>
            <p:cNvCxnSpPr/>
            <p:nvPr/>
          </p:nvCxnSpPr>
          <p:spPr>
            <a:xfrm flipV="1">
              <a:off x="8973686" y="5547686"/>
              <a:ext cx="245541" cy="146281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直接连接符 376"/>
            <p:cNvCxnSpPr/>
            <p:nvPr/>
          </p:nvCxnSpPr>
          <p:spPr>
            <a:xfrm flipV="1">
              <a:off x="9230633" y="5401415"/>
              <a:ext cx="245541" cy="146281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直接连接符 377"/>
            <p:cNvCxnSpPr>
              <a:stCxn id="285" idx="0"/>
              <a:endCxn id="26" idx="3"/>
            </p:cNvCxnSpPr>
            <p:nvPr/>
          </p:nvCxnSpPr>
          <p:spPr>
            <a:xfrm>
              <a:off x="9495147" y="5413307"/>
              <a:ext cx="274531" cy="278980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直接连接符 380"/>
            <p:cNvCxnSpPr>
              <a:stCxn id="26" idx="3"/>
              <a:endCxn id="27" idx="3"/>
            </p:cNvCxnSpPr>
            <p:nvPr/>
          </p:nvCxnSpPr>
          <p:spPr>
            <a:xfrm flipV="1">
              <a:off x="9769678" y="5692286"/>
              <a:ext cx="478434" cy="1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直接连接符 384"/>
            <p:cNvCxnSpPr>
              <a:stCxn id="588" idx="3"/>
            </p:cNvCxnSpPr>
            <p:nvPr/>
          </p:nvCxnSpPr>
          <p:spPr>
            <a:xfrm flipV="1">
              <a:off x="10315959" y="5590741"/>
              <a:ext cx="533863" cy="98681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直接连接符 387"/>
            <p:cNvCxnSpPr/>
            <p:nvPr/>
          </p:nvCxnSpPr>
          <p:spPr>
            <a:xfrm flipV="1">
              <a:off x="10847018" y="5330206"/>
              <a:ext cx="265452" cy="249163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直接连接符 390"/>
            <p:cNvCxnSpPr>
              <a:endCxn id="593" idx="2"/>
            </p:cNvCxnSpPr>
            <p:nvPr/>
          </p:nvCxnSpPr>
          <p:spPr>
            <a:xfrm>
              <a:off x="11114277" y="5352245"/>
              <a:ext cx="245623" cy="353052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直接连接符 393"/>
            <p:cNvCxnSpPr/>
            <p:nvPr/>
          </p:nvCxnSpPr>
          <p:spPr>
            <a:xfrm flipV="1">
              <a:off x="11384035" y="5590740"/>
              <a:ext cx="251616" cy="64160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直接连接符 396"/>
            <p:cNvCxnSpPr/>
            <p:nvPr/>
          </p:nvCxnSpPr>
          <p:spPr>
            <a:xfrm flipV="1">
              <a:off x="11623130" y="5353097"/>
              <a:ext cx="262728" cy="244454"/>
            </a:xfrm>
            <a:prstGeom prst="line">
              <a:avLst/>
            </a:prstGeom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直接连接符 398"/>
            <p:cNvCxnSpPr/>
            <p:nvPr/>
          </p:nvCxnSpPr>
          <p:spPr>
            <a:xfrm flipV="1">
              <a:off x="858451" y="5401352"/>
              <a:ext cx="296376" cy="56018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直接连接符 400"/>
            <p:cNvCxnSpPr/>
            <p:nvPr/>
          </p:nvCxnSpPr>
          <p:spPr>
            <a:xfrm flipV="1">
              <a:off x="1123570" y="5343918"/>
              <a:ext cx="296376" cy="56018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直接连接符 401"/>
            <p:cNvCxnSpPr>
              <a:endCxn id="256" idx="0"/>
            </p:cNvCxnSpPr>
            <p:nvPr/>
          </p:nvCxnSpPr>
          <p:spPr>
            <a:xfrm>
              <a:off x="1390599" y="5361229"/>
              <a:ext cx="284523" cy="52078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直接连接符 403"/>
            <p:cNvCxnSpPr/>
            <p:nvPr/>
          </p:nvCxnSpPr>
          <p:spPr>
            <a:xfrm flipV="1">
              <a:off x="1657806" y="5057816"/>
              <a:ext cx="293541" cy="341155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直接连接符 405"/>
            <p:cNvCxnSpPr>
              <a:endCxn id="258" idx="0"/>
            </p:cNvCxnSpPr>
            <p:nvPr/>
          </p:nvCxnSpPr>
          <p:spPr>
            <a:xfrm>
              <a:off x="1933618" y="5084681"/>
              <a:ext cx="284429" cy="328626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直接连接符 407"/>
            <p:cNvCxnSpPr/>
            <p:nvPr/>
          </p:nvCxnSpPr>
          <p:spPr>
            <a:xfrm>
              <a:off x="2210540" y="5418668"/>
              <a:ext cx="269804" cy="20708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直接连接符 410"/>
            <p:cNvCxnSpPr>
              <a:endCxn id="260" idx="0"/>
            </p:cNvCxnSpPr>
            <p:nvPr/>
          </p:nvCxnSpPr>
          <p:spPr>
            <a:xfrm flipV="1">
              <a:off x="2494973" y="5413307"/>
              <a:ext cx="256474" cy="24954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直接连接符 413"/>
            <p:cNvCxnSpPr>
              <a:stCxn id="260" idx="0"/>
            </p:cNvCxnSpPr>
            <p:nvPr/>
          </p:nvCxnSpPr>
          <p:spPr>
            <a:xfrm flipV="1">
              <a:off x="2751447" y="5298356"/>
              <a:ext cx="239404" cy="114951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直接连接符 416"/>
            <p:cNvCxnSpPr>
              <a:endCxn id="530" idx="3"/>
            </p:cNvCxnSpPr>
            <p:nvPr/>
          </p:nvCxnSpPr>
          <p:spPr>
            <a:xfrm flipV="1">
              <a:off x="2981497" y="4886511"/>
              <a:ext cx="328645" cy="416294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直接连接符 424"/>
            <p:cNvCxnSpPr>
              <a:stCxn id="530" idx="1"/>
            </p:cNvCxnSpPr>
            <p:nvPr/>
          </p:nvCxnSpPr>
          <p:spPr>
            <a:xfrm>
              <a:off x="3264423" y="4886511"/>
              <a:ext cx="305769" cy="293498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直接连接符 427"/>
            <p:cNvCxnSpPr/>
            <p:nvPr/>
          </p:nvCxnSpPr>
          <p:spPr>
            <a:xfrm flipV="1">
              <a:off x="3563676" y="5159068"/>
              <a:ext cx="277894" cy="1400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直接连接符 430"/>
            <p:cNvCxnSpPr/>
            <p:nvPr/>
          </p:nvCxnSpPr>
          <p:spPr>
            <a:xfrm flipV="1">
              <a:off x="3831045" y="4914211"/>
              <a:ext cx="281300" cy="236994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3" name="直接连接符 432"/>
            <p:cNvCxnSpPr/>
            <p:nvPr/>
          </p:nvCxnSpPr>
          <p:spPr>
            <a:xfrm flipV="1">
              <a:off x="4078790" y="4567754"/>
              <a:ext cx="292196" cy="393346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5" name="直接连接符 434"/>
            <p:cNvCxnSpPr/>
            <p:nvPr/>
          </p:nvCxnSpPr>
          <p:spPr>
            <a:xfrm flipV="1">
              <a:off x="4378859" y="4035025"/>
              <a:ext cx="258812" cy="554794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8" name="直接连接符 437"/>
            <p:cNvCxnSpPr>
              <a:stCxn id="519" idx="2"/>
            </p:cNvCxnSpPr>
            <p:nvPr/>
          </p:nvCxnSpPr>
          <p:spPr>
            <a:xfrm flipH="1">
              <a:off x="4640170" y="3011465"/>
              <a:ext cx="264531" cy="1022150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直接连接符 443"/>
            <p:cNvCxnSpPr>
              <a:stCxn id="519" idx="2"/>
              <a:endCxn id="517" idx="2"/>
            </p:cNvCxnSpPr>
            <p:nvPr/>
          </p:nvCxnSpPr>
          <p:spPr>
            <a:xfrm>
              <a:off x="4904701" y="3011465"/>
              <a:ext cx="280702" cy="1085576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直接连接符 446"/>
            <p:cNvCxnSpPr/>
            <p:nvPr/>
          </p:nvCxnSpPr>
          <p:spPr>
            <a:xfrm flipV="1">
              <a:off x="5197808" y="3931554"/>
              <a:ext cx="262159" cy="115376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直接连接符 449"/>
            <p:cNvCxnSpPr/>
            <p:nvPr/>
          </p:nvCxnSpPr>
          <p:spPr>
            <a:xfrm flipV="1">
              <a:off x="5448575" y="3825479"/>
              <a:ext cx="257987" cy="115869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直接连接符 452"/>
            <p:cNvCxnSpPr/>
            <p:nvPr/>
          </p:nvCxnSpPr>
          <p:spPr>
            <a:xfrm>
              <a:off x="5693082" y="3825479"/>
              <a:ext cx="244770" cy="9748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直接连接符 456"/>
            <p:cNvCxnSpPr/>
            <p:nvPr/>
          </p:nvCxnSpPr>
          <p:spPr>
            <a:xfrm flipV="1">
              <a:off x="5972429" y="3719358"/>
              <a:ext cx="257987" cy="115869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直接连接符 457"/>
            <p:cNvCxnSpPr/>
            <p:nvPr/>
          </p:nvCxnSpPr>
          <p:spPr>
            <a:xfrm flipV="1">
              <a:off x="6216936" y="3617229"/>
              <a:ext cx="301767" cy="102129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直接连接符 460"/>
            <p:cNvCxnSpPr/>
            <p:nvPr/>
          </p:nvCxnSpPr>
          <p:spPr>
            <a:xfrm flipV="1">
              <a:off x="6522058" y="3423105"/>
              <a:ext cx="287228" cy="182182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3" name="直接连接符 462"/>
            <p:cNvCxnSpPr/>
            <p:nvPr/>
          </p:nvCxnSpPr>
          <p:spPr>
            <a:xfrm flipV="1">
              <a:off x="6788867" y="3429165"/>
              <a:ext cx="289924" cy="23085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直接连接符 464"/>
            <p:cNvCxnSpPr/>
            <p:nvPr/>
          </p:nvCxnSpPr>
          <p:spPr>
            <a:xfrm>
              <a:off x="7065331" y="3423354"/>
              <a:ext cx="284353" cy="43222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7" name="直接连接符 466"/>
            <p:cNvCxnSpPr>
              <a:endCxn id="531" idx="1"/>
            </p:cNvCxnSpPr>
            <p:nvPr/>
          </p:nvCxnSpPr>
          <p:spPr>
            <a:xfrm>
              <a:off x="7350744" y="3460186"/>
              <a:ext cx="238026" cy="284402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" name="直接连接符 468"/>
            <p:cNvCxnSpPr/>
            <p:nvPr/>
          </p:nvCxnSpPr>
          <p:spPr>
            <a:xfrm>
              <a:off x="7598544" y="3754831"/>
              <a:ext cx="247984" cy="84207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" name="直接连接符 470"/>
            <p:cNvCxnSpPr/>
            <p:nvPr/>
          </p:nvCxnSpPr>
          <p:spPr>
            <a:xfrm>
              <a:off x="7846528" y="3840678"/>
              <a:ext cx="282520" cy="1244003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" name="直接连接符 472"/>
            <p:cNvCxnSpPr/>
            <p:nvPr/>
          </p:nvCxnSpPr>
          <p:spPr>
            <a:xfrm flipV="1">
              <a:off x="8133693" y="4967798"/>
              <a:ext cx="284396" cy="100790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直接连接符 474"/>
            <p:cNvCxnSpPr/>
            <p:nvPr/>
          </p:nvCxnSpPr>
          <p:spPr>
            <a:xfrm>
              <a:off x="8428224" y="4964370"/>
              <a:ext cx="236676" cy="53823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" name="直接连接符 480"/>
            <p:cNvCxnSpPr/>
            <p:nvPr/>
          </p:nvCxnSpPr>
          <p:spPr>
            <a:xfrm flipV="1">
              <a:off x="8656476" y="4610647"/>
              <a:ext cx="276335" cy="401327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" name="直接连接符 482"/>
            <p:cNvCxnSpPr/>
            <p:nvPr/>
          </p:nvCxnSpPr>
          <p:spPr>
            <a:xfrm flipV="1">
              <a:off x="8914732" y="4400542"/>
              <a:ext cx="313551" cy="239981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直接连接符 484"/>
            <p:cNvCxnSpPr/>
            <p:nvPr/>
          </p:nvCxnSpPr>
          <p:spPr>
            <a:xfrm>
              <a:off x="9218925" y="4430892"/>
              <a:ext cx="276887" cy="50323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直接连接符 486"/>
            <p:cNvCxnSpPr/>
            <p:nvPr/>
          </p:nvCxnSpPr>
          <p:spPr>
            <a:xfrm flipV="1">
              <a:off x="9486454" y="4369126"/>
              <a:ext cx="287722" cy="109672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" name="直接连接符 488"/>
            <p:cNvCxnSpPr/>
            <p:nvPr/>
          </p:nvCxnSpPr>
          <p:spPr>
            <a:xfrm>
              <a:off x="9762617" y="4383685"/>
              <a:ext cx="281175" cy="78215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" name="直接连接符 490"/>
            <p:cNvCxnSpPr/>
            <p:nvPr/>
          </p:nvCxnSpPr>
          <p:spPr>
            <a:xfrm flipV="1">
              <a:off x="10010337" y="3957075"/>
              <a:ext cx="285095" cy="501490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" name="直接连接符 492"/>
            <p:cNvCxnSpPr/>
            <p:nvPr/>
          </p:nvCxnSpPr>
          <p:spPr>
            <a:xfrm flipH="1" flipV="1">
              <a:off x="10292684" y="3957075"/>
              <a:ext cx="269505" cy="847546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" name="直接连接符 495"/>
            <p:cNvCxnSpPr/>
            <p:nvPr/>
          </p:nvCxnSpPr>
          <p:spPr>
            <a:xfrm flipH="1" flipV="1">
              <a:off x="10594332" y="4804621"/>
              <a:ext cx="240221" cy="109590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直接连接符 498"/>
            <p:cNvCxnSpPr/>
            <p:nvPr/>
          </p:nvCxnSpPr>
          <p:spPr>
            <a:xfrm flipH="1" flipV="1">
              <a:off x="10833317" y="4919441"/>
              <a:ext cx="263960" cy="53620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" name="直接连接符 500"/>
            <p:cNvCxnSpPr>
              <a:stCxn id="292" idx="1"/>
            </p:cNvCxnSpPr>
            <p:nvPr/>
          </p:nvCxnSpPr>
          <p:spPr>
            <a:xfrm flipH="1" flipV="1">
              <a:off x="11119327" y="4976617"/>
              <a:ext cx="238910" cy="481140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" name="直接连接符 502"/>
            <p:cNvCxnSpPr>
              <a:stCxn id="293" idx="2"/>
              <a:endCxn id="292" idx="3"/>
            </p:cNvCxnSpPr>
            <p:nvPr/>
          </p:nvCxnSpPr>
          <p:spPr>
            <a:xfrm flipH="1" flipV="1">
              <a:off x="11403956" y="5457757"/>
              <a:ext cx="243841" cy="44450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直接连接符 505"/>
            <p:cNvCxnSpPr/>
            <p:nvPr/>
          </p:nvCxnSpPr>
          <p:spPr>
            <a:xfrm flipH="1">
              <a:off x="11600294" y="5245838"/>
              <a:ext cx="309591" cy="278813"/>
            </a:xfrm>
            <a:prstGeom prst="line">
              <a:avLst/>
            </a:prstGeom>
            <a:ln w="254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9" name="矩形 508"/>
            <p:cNvSpPr/>
            <p:nvPr/>
          </p:nvSpPr>
          <p:spPr>
            <a:xfrm>
              <a:off x="1110937" y="5354228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0" name="矩形 509"/>
            <p:cNvSpPr/>
            <p:nvPr/>
          </p:nvSpPr>
          <p:spPr>
            <a:xfrm>
              <a:off x="1385944" y="5296451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1" name="矩形 510"/>
            <p:cNvSpPr/>
            <p:nvPr/>
          </p:nvSpPr>
          <p:spPr>
            <a:xfrm>
              <a:off x="1920180" y="5039538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2" name="矩形 511"/>
            <p:cNvSpPr/>
            <p:nvPr/>
          </p:nvSpPr>
          <p:spPr>
            <a:xfrm>
              <a:off x="2996456" y="5230466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3" name="矩形 512"/>
            <p:cNvSpPr/>
            <p:nvPr/>
          </p:nvSpPr>
          <p:spPr>
            <a:xfrm>
              <a:off x="3815606" y="5106641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4" name="矩形 513"/>
            <p:cNvSpPr/>
            <p:nvPr/>
          </p:nvSpPr>
          <p:spPr>
            <a:xfrm>
              <a:off x="2200536" y="5362016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5" name="矩形 514"/>
            <p:cNvSpPr/>
            <p:nvPr/>
          </p:nvSpPr>
          <p:spPr>
            <a:xfrm>
              <a:off x="4076590" y="4875984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7" name="矩形 516"/>
            <p:cNvSpPr/>
            <p:nvPr/>
          </p:nvSpPr>
          <p:spPr>
            <a:xfrm>
              <a:off x="5162543" y="4008141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8" name="矩形 517"/>
            <p:cNvSpPr/>
            <p:nvPr/>
          </p:nvSpPr>
          <p:spPr>
            <a:xfrm>
              <a:off x="4616107" y="3970900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9" name="矩形 518"/>
            <p:cNvSpPr/>
            <p:nvPr/>
          </p:nvSpPr>
          <p:spPr>
            <a:xfrm>
              <a:off x="4881841" y="2922565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0" name="矩形 519"/>
            <p:cNvSpPr/>
            <p:nvPr/>
          </p:nvSpPr>
          <p:spPr>
            <a:xfrm>
              <a:off x="5692152" y="3778366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1" name="矩形 520"/>
            <p:cNvSpPr/>
            <p:nvPr/>
          </p:nvSpPr>
          <p:spPr>
            <a:xfrm>
              <a:off x="6244553" y="3646116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2" name="矩形 521"/>
            <p:cNvSpPr/>
            <p:nvPr/>
          </p:nvSpPr>
          <p:spPr>
            <a:xfrm>
              <a:off x="5423910" y="3879487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3" name="矩形 522"/>
            <p:cNvSpPr/>
            <p:nvPr/>
          </p:nvSpPr>
          <p:spPr>
            <a:xfrm>
              <a:off x="5937542" y="3786470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4" name="矩形 523"/>
            <p:cNvSpPr/>
            <p:nvPr/>
          </p:nvSpPr>
          <p:spPr>
            <a:xfrm>
              <a:off x="6499124" y="3575074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5" name="矩形 524"/>
            <p:cNvSpPr/>
            <p:nvPr/>
          </p:nvSpPr>
          <p:spPr>
            <a:xfrm>
              <a:off x="7309827" y="3413006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6" name="矩形 525"/>
            <p:cNvSpPr/>
            <p:nvPr/>
          </p:nvSpPr>
          <p:spPr>
            <a:xfrm>
              <a:off x="8128637" y="5023642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7" name="矩形 526"/>
            <p:cNvSpPr/>
            <p:nvPr/>
          </p:nvSpPr>
          <p:spPr>
            <a:xfrm>
              <a:off x="8652524" y="4956817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8" name="矩形 527"/>
            <p:cNvSpPr/>
            <p:nvPr/>
          </p:nvSpPr>
          <p:spPr>
            <a:xfrm>
              <a:off x="8405059" y="4928149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9" name="矩形 528"/>
            <p:cNvSpPr/>
            <p:nvPr/>
          </p:nvSpPr>
          <p:spPr>
            <a:xfrm>
              <a:off x="7037335" y="3381377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0" name="矩形 529"/>
            <p:cNvSpPr/>
            <p:nvPr/>
          </p:nvSpPr>
          <p:spPr>
            <a:xfrm>
              <a:off x="3264423" y="4842061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1" name="矩形 530"/>
            <p:cNvSpPr/>
            <p:nvPr/>
          </p:nvSpPr>
          <p:spPr>
            <a:xfrm>
              <a:off x="7588770" y="3700138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2" name="矩形 531"/>
            <p:cNvSpPr/>
            <p:nvPr/>
          </p:nvSpPr>
          <p:spPr>
            <a:xfrm>
              <a:off x="7834454" y="3795371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3" name="矩形 532"/>
            <p:cNvSpPr/>
            <p:nvPr/>
          </p:nvSpPr>
          <p:spPr>
            <a:xfrm>
              <a:off x="4335130" y="4568609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4" name="矩形 533"/>
            <p:cNvSpPr/>
            <p:nvPr/>
          </p:nvSpPr>
          <p:spPr>
            <a:xfrm>
              <a:off x="6780346" y="3391925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8" name="矩形 537"/>
            <p:cNvSpPr/>
            <p:nvPr/>
          </p:nvSpPr>
          <p:spPr>
            <a:xfrm>
              <a:off x="8919667" y="4566276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9" name="矩形 538"/>
            <p:cNvSpPr/>
            <p:nvPr/>
          </p:nvSpPr>
          <p:spPr>
            <a:xfrm>
              <a:off x="10287369" y="3949864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0" name="矩形 539"/>
            <p:cNvSpPr/>
            <p:nvPr/>
          </p:nvSpPr>
          <p:spPr>
            <a:xfrm>
              <a:off x="10822079" y="4875436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1" name="矩形 540"/>
            <p:cNvSpPr/>
            <p:nvPr/>
          </p:nvSpPr>
          <p:spPr>
            <a:xfrm>
              <a:off x="11087924" y="4920945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2" name="矩形 541"/>
            <p:cNvSpPr/>
            <p:nvPr/>
          </p:nvSpPr>
          <p:spPr>
            <a:xfrm>
              <a:off x="9744166" y="4321167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3" name="矩形 542"/>
            <p:cNvSpPr/>
            <p:nvPr/>
          </p:nvSpPr>
          <p:spPr>
            <a:xfrm>
              <a:off x="10554788" y="4758921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4" name="矩形 543"/>
            <p:cNvSpPr/>
            <p:nvPr/>
          </p:nvSpPr>
          <p:spPr>
            <a:xfrm>
              <a:off x="9466563" y="4425624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5" name="矩形 544"/>
            <p:cNvSpPr/>
            <p:nvPr/>
          </p:nvSpPr>
          <p:spPr>
            <a:xfrm>
              <a:off x="9190859" y="4360574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7" name="矩形 546"/>
            <p:cNvSpPr/>
            <p:nvPr/>
          </p:nvSpPr>
          <p:spPr>
            <a:xfrm>
              <a:off x="11610923" y="5454144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8" name="矩形 547"/>
            <p:cNvSpPr/>
            <p:nvPr/>
          </p:nvSpPr>
          <p:spPr>
            <a:xfrm>
              <a:off x="11865699" y="5197249"/>
              <a:ext cx="45719" cy="88900"/>
            </a:xfrm>
            <a:prstGeom prst="rect">
              <a:avLst/>
            </a:prstGeom>
            <a:solidFill>
              <a:srgbClr val="EC7444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1" name="矩形 550"/>
            <p:cNvSpPr/>
            <p:nvPr/>
          </p:nvSpPr>
          <p:spPr>
            <a:xfrm>
              <a:off x="577475" y="559723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2" name="矩形 551"/>
            <p:cNvSpPr/>
            <p:nvPr/>
          </p:nvSpPr>
          <p:spPr>
            <a:xfrm>
              <a:off x="829661" y="5587709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3" name="矩形 552"/>
            <p:cNvSpPr/>
            <p:nvPr/>
          </p:nvSpPr>
          <p:spPr>
            <a:xfrm>
              <a:off x="1115411" y="557818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4" name="矩形 553"/>
            <p:cNvSpPr/>
            <p:nvPr/>
          </p:nvSpPr>
          <p:spPr>
            <a:xfrm>
              <a:off x="1382111" y="5606759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5" name="矩形 554"/>
            <p:cNvSpPr/>
            <p:nvPr/>
          </p:nvSpPr>
          <p:spPr>
            <a:xfrm>
              <a:off x="1648811" y="561628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6" name="矩形 555"/>
            <p:cNvSpPr/>
            <p:nvPr/>
          </p:nvSpPr>
          <p:spPr>
            <a:xfrm>
              <a:off x="1925036" y="554008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7" name="矩形 556"/>
            <p:cNvSpPr/>
            <p:nvPr/>
          </p:nvSpPr>
          <p:spPr>
            <a:xfrm>
              <a:off x="2172686" y="5549609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8" name="矩形 557"/>
            <p:cNvSpPr/>
            <p:nvPr/>
          </p:nvSpPr>
          <p:spPr>
            <a:xfrm>
              <a:off x="2448911" y="559723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9" name="矩形 558"/>
            <p:cNvSpPr/>
            <p:nvPr/>
          </p:nvSpPr>
          <p:spPr>
            <a:xfrm>
              <a:off x="2725136" y="563533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0" name="矩形 559"/>
            <p:cNvSpPr/>
            <p:nvPr/>
          </p:nvSpPr>
          <p:spPr>
            <a:xfrm>
              <a:off x="2992017" y="561628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1" name="矩形 560"/>
            <p:cNvSpPr/>
            <p:nvPr/>
          </p:nvSpPr>
          <p:spPr>
            <a:xfrm>
              <a:off x="3258717" y="5568659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2" name="矩形 561"/>
            <p:cNvSpPr/>
            <p:nvPr/>
          </p:nvSpPr>
          <p:spPr>
            <a:xfrm>
              <a:off x="3534942" y="529243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3" name="矩形 562"/>
            <p:cNvSpPr/>
            <p:nvPr/>
          </p:nvSpPr>
          <p:spPr>
            <a:xfrm>
              <a:off x="4068342" y="517813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4" name="矩形 563"/>
            <p:cNvSpPr/>
            <p:nvPr/>
          </p:nvSpPr>
          <p:spPr>
            <a:xfrm>
              <a:off x="4363617" y="5606759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5" name="矩形 564"/>
            <p:cNvSpPr/>
            <p:nvPr/>
          </p:nvSpPr>
          <p:spPr>
            <a:xfrm>
              <a:off x="4620792" y="5568659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8" name="矩形 567"/>
            <p:cNvSpPr/>
            <p:nvPr/>
          </p:nvSpPr>
          <p:spPr>
            <a:xfrm>
              <a:off x="4887492" y="536863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9" name="矩形 568"/>
            <p:cNvSpPr/>
            <p:nvPr/>
          </p:nvSpPr>
          <p:spPr>
            <a:xfrm>
              <a:off x="5173242" y="5263859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0" name="矩形 569"/>
            <p:cNvSpPr/>
            <p:nvPr/>
          </p:nvSpPr>
          <p:spPr>
            <a:xfrm>
              <a:off x="5420892" y="525433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1" name="矩形 570"/>
            <p:cNvSpPr/>
            <p:nvPr/>
          </p:nvSpPr>
          <p:spPr>
            <a:xfrm>
              <a:off x="5697117" y="5568659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2" name="矩形 571"/>
            <p:cNvSpPr/>
            <p:nvPr/>
          </p:nvSpPr>
          <p:spPr>
            <a:xfrm>
              <a:off x="5944767" y="5292434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4" name="矩形 573"/>
            <p:cNvSpPr/>
            <p:nvPr/>
          </p:nvSpPr>
          <p:spPr>
            <a:xfrm>
              <a:off x="6231640" y="5378272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5" name="矩形 574"/>
            <p:cNvSpPr/>
            <p:nvPr/>
          </p:nvSpPr>
          <p:spPr>
            <a:xfrm>
              <a:off x="6498340" y="5530672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6" name="矩形 575"/>
            <p:cNvSpPr/>
            <p:nvPr/>
          </p:nvSpPr>
          <p:spPr>
            <a:xfrm>
              <a:off x="6784090" y="5568772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7" name="矩形 576"/>
            <p:cNvSpPr/>
            <p:nvPr/>
          </p:nvSpPr>
          <p:spPr>
            <a:xfrm>
              <a:off x="7041265" y="5597347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8" name="矩形 577"/>
            <p:cNvSpPr/>
            <p:nvPr/>
          </p:nvSpPr>
          <p:spPr>
            <a:xfrm>
              <a:off x="7317490" y="5483047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9" name="矩形 578"/>
            <p:cNvSpPr/>
            <p:nvPr/>
          </p:nvSpPr>
          <p:spPr>
            <a:xfrm>
              <a:off x="7850890" y="5263972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0" name="矩形 579"/>
            <p:cNvSpPr/>
            <p:nvPr/>
          </p:nvSpPr>
          <p:spPr>
            <a:xfrm>
              <a:off x="8136640" y="5540197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1" name="矩形 580"/>
            <p:cNvSpPr/>
            <p:nvPr/>
          </p:nvSpPr>
          <p:spPr>
            <a:xfrm>
              <a:off x="8393815" y="5559247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2" name="矩形 581"/>
            <p:cNvSpPr/>
            <p:nvPr/>
          </p:nvSpPr>
          <p:spPr>
            <a:xfrm>
              <a:off x="8650990" y="5644972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3" name="矩形 582"/>
            <p:cNvSpPr/>
            <p:nvPr/>
          </p:nvSpPr>
          <p:spPr>
            <a:xfrm>
              <a:off x="8917690" y="5654497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4" name="矩形 583"/>
            <p:cNvSpPr/>
            <p:nvPr/>
          </p:nvSpPr>
          <p:spPr>
            <a:xfrm>
              <a:off x="9203440" y="5521147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5" name="矩形 584"/>
            <p:cNvSpPr/>
            <p:nvPr/>
          </p:nvSpPr>
          <p:spPr>
            <a:xfrm>
              <a:off x="9460615" y="5359222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6" name="矩形 585"/>
            <p:cNvSpPr/>
            <p:nvPr/>
          </p:nvSpPr>
          <p:spPr>
            <a:xfrm>
              <a:off x="9736840" y="5635447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7" name="矩形 586"/>
            <p:cNvSpPr/>
            <p:nvPr/>
          </p:nvSpPr>
          <p:spPr>
            <a:xfrm>
              <a:off x="9994015" y="5654497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8" name="矩形 587"/>
            <p:cNvSpPr/>
            <p:nvPr/>
          </p:nvSpPr>
          <p:spPr>
            <a:xfrm>
              <a:off x="10270240" y="5644972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9" name="矩形 588"/>
            <p:cNvSpPr/>
            <p:nvPr/>
          </p:nvSpPr>
          <p:spPr>
            <a:xfrm>
              <a:off x="10546465" y="5587822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1" name="矩形 590"/>
            <p:cNvSpPr/>
            <p:nvPr/>
          </p:nvSpPr>
          <p:spPr>
            <a:xfrm>
              <a:off x="10803640" y="5549722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2" name="矩形 591"/>
            <p:cNvSpPr/>
            <p:nvPr/>
          </p:nvSpPr>
          <p:spPr>
            <a:xfrm>
              <a:off x="11089390" y="5311597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3" name="矩形 592"/>
            <p:cNvSpPr/>
            <p:nvPr/>
          </p:nvSpPr>
          <p:spPr>
            <a:xfrm>
              <a:off x="11337040" y="5616397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4" name="矩形 593"/>
            <p:cNvSpPr/>
            <p:nvPr/>
          </p:nvSpPr>
          <p:spPr>
            <a:xfrm>
              <a:off x="11603740" y="5549722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02" name="组合 601"/>
            <p:cNvGrpSpPr/>
            <p:nvPr/>
          </p:nvGrpSpPr>
          <p:grpSpPr>
            <a:xfrm>
              <a:off x="4609861" y="2345864"/>
              <a:ext cx="566931" cy="586024"/>
              <a:chOff x="4609861" y="2186210"/>
              <a:chExt cx="566931" cy="586024"/>
            </a:xfrm>
          </p:grpSpPr>
          <p:sp>
            <p:nvSpPr>
              <p:cNvPr id="599" name="KSO_Shape"/>
              <p:cNvSpPr/>
              <p:nvPr/>
            </p:nvSpPr>
            <p:spPr>
              <a:xfrm>
                <a:off x="4712587" y="2186210"/>
                <a:ext cx="382333" cy="586024"/>
              </a:xfrm>
              <a:custGeom>
                <a:avLst/>
                <a:gdLst>
                  <a:gd name="connsiteX0" fmla="*/ 586581 w 1173161"/>
                  <a:gd name="connsiteY0" fmla="*/ 0 h 1672438"/>
                  <a:gd name="connsiteX1" fmla="*/ 1001356 w 1173161"/>
                  <a:gd name="connsiteY1" fmla="*/ 171806 h 1672438"/>
                  <a:gd name="connsiteX2" fmla="*/ 1001356 w 1173161"/>
                  <a:gd name="connsiteY2" fmla="*/ 1001357 h 1672438"/>
                  <a:gd name="connsiteX3" fmla="*/ 586581 w 1173161"/>
                  <a:gd name="connsiteY3" fmla="*/ 1672438 h 1672438"/>
                  <a:gd name="connsiteX4" fmla="*/ 171805 w 1173161"/>
                  <a:gd name="connsiteY4" fmla="*/ 1001357 h 1672438"/>
                  <a:gd name="connsiteX5" fmla="*/ 171805 w 1173161"/>
                  <a:gd name="connsiteY5" fmla="*/ 171806 h 1672438"/>
                  <a:gd name="connsiteX6" fmla="*/ 586581 w 1173161"/>
                  <a:gd name="connsiteY6" fmla="*/ 0 h 1672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73161" h="1672438">
                    <a:moveTo>
                      <a:pt x="586581" y="0"/>
                    </a:moveTo>
                    <a:cubicBezTo>
                      <a:pt x="736700" y="0"/>
                      <a:pt x="886819" y="57269"/>
                      <a:pt x="1001356" y="171806"/>
                    </a:cubicBezTo>
                    <a:cubicBezTo>
                      <a:pt x="1230430" y="400880"/>
                      <a:pt x="1230430" y="772282"/>
                      <a:pt x="1001356" y="1001357"/>
                    </a:cubicBezTo>
                    <a:cubicBezTo>
                      <a:pt x="820380" y="1182333"/>
                      <a:pt x="682121" y="1406027"/>
                      <a:pt x="586581" y="1672438"/>
                    </a:cubicBezTo>
                    <a:cubicBezTo>
                      <a:pt x="491040" y="1406027"/>
                      <a:pt x="352782" y="1182333"/>
                      <a:pt x="171805" y="1001357"/>
                    </a:cubicBezTo>
                    <a:cubicBezTo>
                      <a:pt x="-57269" y="772282"/>
                      <a:pt x="-57269" y="400880"/>
                      <a:pt x="171805" y="171806"/>
                    </a:cubicBezTo>
                    <a:cubicBezTo>
                      <a:pt x="286343" y="57269"/>
                      <a:pt x="436462" y="0"/>
                      <a:pt x="586581" y="0"/>
                    </a:cubicBezTo>
                    <a:close/>
                  </a:path>
                </a:pathLst>
              </a:custGeom>
              <a:solidFill>
                <a:srgbClr val="EC74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bIns="576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0" name="文本框 599"/>
              <p:cNvSpPr txBox="1"/>
              <p:nvPr/>
            </p:nvSpPr>
            <p:spPr>
              <a:xfrm>
                <a:off x="4609861" y="2219536"/>
                <a:ext cx="56693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 dirty="0" smtClean="0">
                    <a:solidFill>
                      <a:schemeClr val="bg1"/>
                    </a:solidFill>
                  </a:rPr>
                  <a:t>109</a:t>
                </a:r>
                <a:endParaRPr lang="zh-CN" altLang="en-US" sz="16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03" name="组合 602"/>
            <p:cNvGrpSpPr/>
            <p:nvPr/>
          </p:nvGrpSpPr>
          <p:grpSpPr>
            <a:xfrm>
              <a:off x="3789579" y="4602354"/>
              <a:ext cx="566931" cy="586024"/>
              <a:chOff x="4609861" y="2186210"/>
              <a:chExt cx="566931" cy="586024"/>
            </a:xfrm>
          </p:grpSpPr>
          <p:sp>
            <p:nvSpPr>
              <p:cNvPr id="604" name="KSO_Shape"/>
              <p:cNvSpPr/>
              <p:nvPr/>
            </p:nvSpPr>
            <p:spPr>
              <a:xfrm>
                <a:off x="4712587" y="2186210"/>
                <a:ext cx="382333" cy="586024"/>
              </a:xfrm>
              <a:custGeom>
                <a:avLst/>
                <a:gdLst>
                  <a:gd name="connsiteX0" fmla="*/ 586581 w 1173161"/>
                  <a:gd name="connsiteY0" fmla="*/ 0 h 1672438"/>
                  <a:gd name="connsiteX1" fmla="*/ 1001356 w 1173161"/>
                  <a:gd name="connsiteY1" fmla="*/ 171806 h 1672438"/>
                  <a:gd name="connsiteX2" fmla="*/ 1001356 w 1173161"/>
                  <a:gd name="connsiteY2" fmla="*/ 1001357 h 1672438"/>
                  <a:gd name="connsiteX3" fmla="*/ 586581 w 1173161"/>
                  <a:gd name="connsiteY3" fmla="*/ 1672438 h 1672438"/>
                  <a:gd name="connsiteX4" fmla="*/ 171805 w 1173161"/>
                  <a:gd name="connsiteY4" fmla="*/ 1001357 h 1672438"/>
                  <a:gd name="connsiteX5" fmla="*/ 171805 w 1173161"/>
                  <a:gd name="connsiteY5" fmla="*/ 171806 h 1672438"/>
                  <a:gd name="connsiteX6" fmla="*/ 586581 w 1173161"/>
                  <a:gd name="connsiteY6" fmla="*/ 0 h 1672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73161" h="1672438">
                    <a:moveTo>
                      <a:pt x="586581" y="0"/>
                    </a:moveTo>
                    <a:cubicBezTo>
                      <a:pt x="736700" y="0"/>
                      <a:pt x="886819" y="57269"/>
                      <a:pt x="1001356" y="171806"/>
                    </a:cubicBezTo>
                    <a:cubicBezTo>
                      <a:pt x="1230430" y="400880"/>
                      <a:pt x="1230430" y="772282"/>
                      <a:pt x="1001356" y="1001357"/>
                    </a:cubicBezTo>
                    <a:cubicBezTo>
                      <a:pt x="820380" y="1182333"/>
                      <a:pt x="682121" y="1406027"/>
                      <a:pt x="586581" y="1672438"/>
                    </a:cubicBezTo>
                    <a:cubicBezTo>
                      <a:pt x="491040" y="1406027"/>
                      <a:pt x="352782" y="1182333"/>
                      <a:pt x="171805" y="1001357"/>
                    </a:cubicBezTo>
                    <a:cubicBezTo>
                      <a:pt x="-57269" y="772282"/>
                      <a:pt x="-57269" y="400880"/>
                      <a:pt x="171805" y="171806"/>
                    </a:cubicBezTo>
                    <a:cubicBezTo>
                      <a:pt x="286343" y="57269"/>
                      <a:pt x="436462" y="0"/>
                      <a:pt x="586581" y="0"/>
                    </a:cubicBezTo>
                    <a:close/>
                  </a:path>
                </a:pathLst>
              </a:custGeom>
              <a:solidFill>
                <a:srgbClr val="9DC3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bIns="576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5" name="文本框 604"/>
              <p:cNvSpPr txBox="1"/>
              <p:nvPr/>
            </p:nvSpPr>
            <p:spPr>
              <a:xfrm>
                <a:off x="4609861" y="2219536"/>
                <a:ext cx="56693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 dirty="0" smtClean="0">
                    <a:solidFill>
                      <a:schemeClr val="bg1"/>
                    </a:solidFill>
                  </a:rPr>
                  <a:t>19</a:t>
                </a:r>
                <a:endParaRPr lang="zh-CN" altLang="en-US" sz="16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06" name="组合 605"/>
            <p:cNvGrpSpPr/>
            <p:nvPr/>
          </p:nvGrpSpPr>
          <p:grpSpPr>
            <a:xfrm>
              <a:off x="6518616" y="4877492"/>
              <a:ext cx="566931" cy="586024"/>
              <a:chOff x="4609861" y="2186210"/>
              <a:chExt cx="566931" cy="586024"/>
            </a:xfrm>
          </p:grpSpPr>
          <p:sp>
            <p:nvSpPr>
              <p:cNvPr id="607" name="KSO_Shape"/>
              <p:cNvSpPr/>
              <p:nvPr/>
            </p:nvSpPr>
            <p:spPr>
              <a:xfrm>
                <a:off x="4712587" y="2186210"/>
                <a:ext cx="382333" cy="586024"/>
              </a:xfrm>
              <a:custGeom>
                <a:avLst/>
                <a:gdLst>
                  <a:gd name="connsiteX0" fmla="*/ 586581 w 1173161"/>
                  <a:gd name="connsiteY0" fmla="*/ 0 h 1672438"/>
                  <a:gd name="connsiteX1" fmla="*/ 1001356 w 1173161"/>
                  <a:gd name="connsiteY1" fmla="*/ 171806 h 1672438"/>
                  <a:gd name="connsiteX2" fmla="*/ 1001356 w 1173161"/>
                  <a:gd name="connsiteY2" fmla="*/ 1001357 h 1672438"/>
                  <a:gd name="connsiteX3" fmla="*/ 586581 w 1173161"/>
                  <a:gd name="connsiteY3" fmla="*/ 1672438 h 1672438"/>
                  <a:gd name="connsiteX4" fmla="*/ 171805 w 1173161"/>
                  <a:gd name="connsiteY4" fmla="*/ 1001357 h 1672438"/>
                  <a:gd name="connsiteX5" fmla="*/ 171805 w 1173161"/>
                  <a:gd name="connsiteY5" fmla="*/ 171806 h 1672438"/>
                  <a:gd name="connsiteX6" fmla="*/ 586581 w 1173161"/>
                  <a:gd name="connsiteY6" fmla="*/ 0 h 1672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73161" h="1672438">
                    <a:moveTo>
                      <a:pt x="586581" y="0"/>
                    </a:moveTo>
                    <a:cubicBezTo>
                      <a:pt x="736700" y="0"/>
                      <a:pt x="886819" y="57269"/>
                      <a:pt x="1001356" y="171806"/>
                    </a:cubicBezTo>
                    <a:cubicBezTo>
                      <a:pt x="1230430" y="400880"/>
                      <a:pt x="1230430" y="772282"/>
                      <a:pt x="1001356" y="1001357"/>
                    </a:cubicBezTo>
                    <a:cubicBezTo>
                      <a:pt x="820380" y="1182333"/>
                      <a:pt x="682121" y="1406027"/>
                      <a:pt x="586581" y="1672438"/>
                    </a:cubicBezTo>
                    <a:cubicBezTo>
                      <a:pt x="491040" y="1406027"/>
                      <a:pt x="352782" y="1182333"/>
                      <a:pt x="171805" y="1001357"/>
                    </a:cubicBezTo>
                    <a:cubicBezTo>
                      <a:pt x="-57269" y="772282"/>
                      <a:pt x="-57269" y="400880"/>
                      <a:pt x="171805" y="171806"/>
                    </a:cubicBezTo>
                    <a:cubicBezTo>
                      <a:pt x="286343" y="57269"/>
                      <a:pt x="436462" y="0"/>
                      <a:pt x="586581" y="0"/>
                    </a:cubicBezTo>
                    <a:close/>
                  </a:path>
                </a:pathLst>
              </a:custGeom>
              <a:solidFill>
                <a:srgbClr val="E500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bIns="576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8" name="文本框 607"/>
              <p:cNvSpPr txBox="1"/>
              <p:nvPr/>
            </p:nvSpPr>
            <p:spPr>
              <a:xfrm>
                <a:off x="4609861" y="2219536"/>
                <a:ext cx="56693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 dirty="0" smtClean="0">
                    <a:solidFill>
                      <a:schemeClr val="bg1"/>
                    </a:solidFill>
                  </a:rPr>
                  <a:t>10</a:t>
                </a:r>
                <a:endParaRPr lang="zh-CN" altLang="en-US" sz="16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09" name="矩形 608"/>
            <p:cNvSpPr/>
            <p:nvPr/>
          </p:nvSpPr>
          <p:spPr>
            <a:xfrm>
              <a:off x="11872252" y="5310240"/>
              <a:ext cx="45719" cy="88900"/>
            </a:xfrm>
            <a:prstGeom prst="rect">
              <a:avLst/>
            </a:prstGeom>
            <a:solidFill>
              <a:srgbClr val="9DC3E6"/>
            </a:solidFill>
            <a:ln w="6350">
              <a:noFill/>
            </a:ln>
            <a:effectLst>
              <a:outerShdw blurRad="12700" dist="12700" dir="2700000" algn="tl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0999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505827" y="327576"/>
            <a:ext cx="45751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>
                    <a:lumMod val="65000"/>
                  </a:schemeClr>
                </a:solidFill>
                <a:effectLst>
                  <a:outerShdw blurRad="25400" dist="50800" dir="5400000" algn="ctr" rotWithShape="0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Intelligent Platform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>
                  <a:outerShdw blurRad="25400" dist="50800" dir="5400000" algn="ctr" rotWithShape="0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Vulnerability analysis</a:t>
            </a:r>
            <a:endParaRPr lang="zh-CN" altLang="en-US" sz="2000" b="1" dirty="0">
              <a:solidFill>
                <a:schemeClr val="bg1">
                  <a:lumMod val="65000"/>
                </a:schemeClr>
              </a:solidFill>
              <a:effectLst>
                <a:outerShdw blurRad="25400" dist="50800" dir="5400000" algn="ctr" rotWithShape="0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86600" y="1660465"/>
            <a:ext cx="12013409" cy="4722594"/>
            <a:chOff x="86600" y="1756717"/>
            <a:chExt cx="12013409" cy="4722594"/>
          </a:xfrm>
        </p:grpSpPr>
        <p:cxnSp>
          <p:nvCxnSpPr>
            <p:cNvPr id="99" name="直接连接符 98"/>
            <p:cNvCxnSpPr/>
            <p:nvPr/>
          </p:nvCxnSpPr>
          <p:spPr>
            <a:xfrm flipV="1">
              <a:off x="1344088" y="3701143"/>
              <a:ext cx="5741" cy="2353484"/>
            </a:xfrm>
            <a:prstGeom prst="line">
              <a:avLst/>
            </a:prstGeom>
            <a:ln w="266700">
              <a:solidFill>
                <a:srgbClr val="9DC3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1648763" y="4644571"/>
              <a:ext cx="5866" cy="1417961"/>
            </a:xfrm>
            <a:prstGeom prst="line">
              <a:avLst/>
            </a:prstGeom>
            <a:ln w="2667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1046546" y="4114475"/>
              <a:ext cx="0" cy="1948057"/>
            </a:xfrm>
            <a:prstGeom prst="line">
              <a:avLst/>
            </a:prstGeom>
            <a:ln w="266700">
              <a:solidFill>
                <a:srgbClr val="E50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2419237" y="5522359"/>
              <a:ext cx="0" cy="540000"/>
            </a:xfrm>
            <a:prstGeom prst="line">
              <a:avLst/>
            </a:prstGeom>
            <a:ln w="266700">
              <a:solidFill>
                <a:srgbClr val="9DC3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2723912" y="5341572"/>
              <a:ext cx="0" cy="723600"/>
            </a:xfrm>
            <a:prstGeom prst="line">
              <a:avLst/>
            </a:prstGeom>
            <a:ln w="2667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2121695" y="5298032"/>
              <a:ext cx="0" cy="756000"/>
            </a:xfrm>
            <a:prstGeom prst="line">
              <a:avLst/>
            </a:prstGeom>
            <a:ln w="266700">
              <a:solidFill>
                <a:srgbClr val="E50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3471221" y="4248996"/>
              <a:ext cx="0" cy="1800000"/>
            </a:xfrm>
            <a:prstGeom prst="line">
              <a:avLst/>
            </a:prstGeom>
            <a:ln w="266700">
              <a:solidFill>
                <a:srgbClr val="9DC3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3775896" y="5185821"/>
              <a:ext cx="0" cy="900000"/>
            </a:xfrm>
            <a:prstGeom prst="line">
              <a:avLst/>
            </a:prstGeom>
            <a:ln w="2667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3173679" y="5722852"/>
              <a:ext cx="0" cy="360000"/>
            </a:xfrm>
            <a:prstGeom prst="line">
              <a:avLst/>
            </a:prstGeom>
            <a:ln w="266700">
              <a:solidFill>
                <a:srgbClr val="E50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4552599" y="3254660"/>
              <a:ext cx="0" cy="2808000"/>
            </a:xfrm>
            <a:prstGeom prst="line">
              <a:avLst/>
            </a:prstGeom>
            <a:ln w="266700">
              <a:solidFill>
                <a:srgbClr val="9DC3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9120800" y="5762916"/>
              <a:ext cx="0" cy="324000"/>
            </a:xfrm>
            <a:prstGeom prst="line">
              <a:avLst/>
            </a:prstGeom>
            <a:ln w="2667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4255057" y="4626911"/>
              <a:ext cx="0" cy="1440000"/>
            </a:xfrm>
            <a:prstGeom prst="line">
              <a:avLst/>
            </a:prstGeom>
            <a:ln w="266700">
              <a:solidFill>
                <a:srgbClr val="E50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5606091" y="4797401"/>
              <a:ext cx="0" cy="1260000"/>
            </a:xfrm>
            <a:prstGeom prst="line">
              <a:avLst/>
            </a:prstGeom>
            <a:ln w="266700">
              <a:solidFill>
                <a:srgbClr val="9DC3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5910766" y="5356848"/>
              <a:ext cx="0" cy="720000"/>
            </a:xfrm>
            <a:prstGeom prst="line">
              <a:avLst/>
            </a:prstGeom>
            <a:ln w="2667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5308549" y="4993991"/>
              <a:ext cx="0" cy="1080000"/>
            </a:xfrm>
            <a:prstGeom prst="line">
              <a:avLst/>
            </a:prstGeom>
            <a:ln w="266700">
              <a:solidFill>
                <a:srgbClr val="E50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6658216" y="4626042"/>
              <a:ext cx="0" cy="1440000"/>
            </a:xfrm>
            <a:prstGeom prst="line">
              <a:avLst/>
            </a:prstGeom>
            <a:ln w="266700">
              <a:solidFill>
                <a:srgbClr val="9DC3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0170381" y="5896689"/>
              <a:ext cx="0" cy="180000"/>
            </a:xfrm>
            <a:prstGeom prst="line">
              <a:avLst/>
            </a:prstGeom>
            <a:ln w="2667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/>
            <p:nvPr/>
          </p:nvCxnSpPr>
          <p:spPr>
            <a:xfrm flipV="1">
              <a:off x="6360674" y="4953262"/>
              <a:ext cx="0" cy="1116000"/>
            </a:xfrm>
            <a:prstGeom prst="line">
              <a:avLst/>
            </a:prstGeom>
            <a:ln w="266700">
              <a:solidFill>
                <a:srgbClr val="E50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 flipV="1">
              <a:off x="7732212" y="5313304"/>
              <a:ext cx="0" cy="756000"/>
            </a:xfrm>
            <a:prstGeom prst="line">
              <a:avLst/>
            </a:prstGeom>
            <a:ln w="266700">
              <a:solidFill>
                <a:srgbClr val="9DC3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/>
            <p:nvPr/>
          </p:nvCxnSpPr>
          <p:spPr>
            <a:xfrm flipV="1">
              <a:off x="8036887" y="5524403"/>
              <a:ext cx="0" cy="540000"/>
            </a:xfrm>
            <a:prstGeom prst="line">
              <a:avLst/>
            </a:prstGeom>
            <a:ln w="2667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/>
            <p:nvPr/>
          </p:nvCxnSpPr>
          <p:spPr>
            <a:xfrm flipV="1">
              <a:off x="7434670" y="4987384"/>
              <a:ext cx="0" cy="1080000"/>
            </a:xfrm>
            <a:prstGeom prst="line">
              <a:avLst/>
            </a:prstGeom>
            <a:ln w="266700">
              <a:solidFill>
                <a:srgbClr val="E50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/>
            <p:nvPr/>
          </p:nvCxnSpPr>
          <p:spPr>
            <a:xfrm flipV="1">
              <a:off x="8811654" y="5816538"/>
              <a:ext cx="0" cy="252000"/>
            </a:xfrm>
            <a:prstGeom prst="line">
              <a:avLst/>
            </a:prstGeom>
            <a:ln w="266700">
              <a:solidFill>
                <a:srgbClr val="9DC3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/>
            <p:nvPr/>
          </p:nvCxnSpPr>
          <p:spPr>
            <a:xfrm flipV="1">
              <a:off x="4863643" y="5231066"/>
              <a:ext cx="0" cy="828000"/>
            </a:xfrm>
            <a:prstGeom prst="line">
              <a:avLst/>
            </a:prstGeom>
            <a:ln w="2667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 flipV="1">
              <a:off x="8514112" y="5635760"/>
              <a:ext cx="0" cy="432000"/>
            </a:xfrm>
            <a:prstGeom prst="line">
              <a:avLst/>
            </a:prstGeom>
            <a:ln w="266700">
              <a:solidFill>
                <a:srgbClr val="E50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/>
            <p:cNvCxnSpPr/>
            <p:nvPr/>
          </p:nvCxnSpPr>
          <p:spPr>
            <a:xfrm flipV="1">
              <a:off x="9867817" y="5428607"/>
              <a:ext cx="0" cy="648000"/>
            </a:xfrm>
            <a:prstGeom prst="line">
              <a:avLst/>
            </a:prstGeom>
            <a:ln w="266700">
              <a:solidFill>
                <a:srgbClr val="9DC3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/>
            <p:nvPr/>
          </p:nvCxnSpPr>
          <p:spPr>
            <a:xfrm flipV="1">
              <a:off x="6962848" y="5318613"/>
              <a:ext cx="0" cy="756000"/>
            </a:xfrm>
            <a:prstGeom prst="line">
              <a:avLst/>
            </a:prstGeom>
            <a:ln w="2667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 flipV="1">
              <a:off x="9570275" y="5712283"/>
              <a:ext cx="0" cy="360000"/>
            </a:xfrm>
            <a:prstGeom prst="line">
              <a:avLst/>
            </a:prstGeom>
            <a:ln w="266700">
              <a:solidFill>
                <a:srgbClr val="E50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/>
            <p:nvPr/>
          </p:nvCxnSpPr>
          <p:spPr>
            <a:xfrm flipV="1">
              <a:off x="10961410" y="5995477"/>
              <a:ext cx="0" cy="72000"/>
            </a:xfrm>
            <a:prstGeom prst="line">
              <a:avLst/>
            </a:prstGeom>
            <a:ln w="266700">
              <a:solidFill>
                <a:srgbClr val="9DC3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/>
            <p:nvPr/>
          </p:nvCxnSpPr>
          <p:spPr>
            <a:xfrm flipV="1">
              <a:off x="10663868" y="5742120"/>
              <a:ext cx="0" cy="324000"/>
            </a:xfrm>
            <a:prstGeom prst="line">
              <a:avLst/>
            </a:prstGeom>
            <a:ln w="266700">
              <a:solidFill>
                <a:srgbClr val="E50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V="1">
              <a:off x="11266207" y="5889435"/>
              <a:ext cx="0" cy="180000"/>
            </a:xfrm>
            <a:prstGeom prst="line">
              <a:avLst/>
            </a:prstGeom>
            <a:ln w="266700">
              <a:solidFill>
                <a:srgbClr val="EC74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7604023" y="1756717"/>
              <a:ext cx="6185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rgbClr val="F5F5F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高级</a:t>
              </a:r>
              <a:endParaRPr lang="zh-CN" altLang="en-US" sz="1400" b="1" dirty="0">
                <a:solidFill>
                  <a:srgbClr val="F5F5F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5876313" y="1803400"/>
              <a:ext cx="509472" cy="242790"/>
            </a:xfrm>
            <a:prstGeom prst="rect">
              <a:avLst/>
            </a:prstGeom>
            <a:solidFill>
              <a:srgbClr val="EC7444"/>
            </a:solidFill>
            <a:ln>
              <a:solidFill>
                <a:srgbClr val="D9D9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7151274" y="1803399"/>
              <a:ext cx="509472" cy="242790"/>
            </a:xfrm>
            <a:prstGeom prst="rect">
              <a:avLst/>
            </a:prstGeom>
            <a:solidFill>
              <a:srgbClr val="9DC3E6"/>
            </a:solidFill>
            <a:ln>
              <a:solidFill>
                <a:srgbClr val="D9D9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8411785" y="1803399"/>
              <a:ext cx="509472" cy="242790"/>
            </a:xfrm>
            <a:prstGeom prst="rect">
              <a:avLst/>
            </a:prstGeom>
            <a:solidFill>
              <a:srgbClr val="E500E5"/>
            </a:solidFill>
            <a:ln>
              <a:solidFill>
                <a:srgbClr val="D9D9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6344255" y="1770906"/>
              <a:ext cx="6185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rgbClr val="F5F5F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严重</a:t>
              </a:r>
              <a:endParaRPr lang="zh-CN" altLang="en-US" sz="1400" b="1" dirty="0">
                <a:solidFill>
                  <a:srgbClr val="F5F5F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8863791" y="1770905"/>
              <a:ext cx="6185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rgbClr val="F5F5F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中级</a:t>
              </a:r>
              <a:endParaRPr lang="zh-CN" altLang="en-US" sz="1400" b="1" dirty="0">
                <a:solidFill>
                  <a:srgbClr val="F5F5F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9645199" y="1849908"/>
              <a:ext cx="622300" cy="121394"/>
              <a:chOff x="7239000" y="874810"/>
              <a:chExt cx="622300" cy="121394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7239000" y="945404"/>
                <a:ext cx="622300" cy="0"/>
              </a:xfrm>
              <a:prstGeom prst="line">
                <a:avLst/>
              </a:prstGeom>
              <a:ln w="38100">
                <a:solidFill>
                  <a:srgbClr val="32CE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椭圆 38"/>
              <p:cNvSpPr/>
              <p:nvPr/>
            </p:nvSpPr>
            <p:spPr>
              <a:xfrm>
                <a:off x="7499350" y="874810"/>
                <a:ext cx="107950" cy="121394"/>
              </a:xfrm>
              <a:prstGeom prst="ellipse">
                <a:avLst/>
              </a:prstGeom>
              <a:solidFill>
                <a:srgbClr val="32CE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5" name="文本框 54"/>
            <p:cNvSpPr txBox="1"/>
            <p:nvPr/>
          </p:nvSpPr>
          <p:spPr>
            <a:xfrm>
              <a:off x="10203607" y="1772219"/>
              <a:ext cx="11797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rgbClr val="F5F5F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风险资产数</a:t>
              </a:r>
              <a:endParaRPr lang="zh-CN" altLang="en-US" sz="1400" b="1" dirty="0">
                <a:solidFill>
                  <a:srgbClr val="F5F5F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 flipH="1">
              <a:off x="818714" y="2830286"/>
              <a:ext cx="2" cy="323668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H="1" flipV="1">
              <a:off x="818718" y="6066972"/>
              <a:ext cx="10659356" cy="18849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H="1">
              <a:off x="1882070" y="2818914"/>
              <a:ext cx="2" cy="323668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H="1">
              <a:off x="2953532" y="2837218"/>
              <a:ext cx="2" cy="323668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H="1">
              <a:off x="4022041" y="2818914"/>
              <a:ext cx="2" cy="323668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H="1">
              <a:off x="5074026" y="2825846"/>
              <a:ext cx="2" cy="323668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H="1">
              <a:off x="6140353" y="2811982"/>
              <a:ext cx="2" cy="323668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H="1">
              <a:off x="7197413" y="2837218"/>
              <a:ext cx="2" cy="323668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H="1">
              <a:off x="8273716" y="2808619"/>
              <a:ext cx="2" cy="323668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H="1">
              <a:off x="9327774" y="2837218"/>
              <a:ext cx="2" cy="323668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H="1">
              <a:off x="10404077" y="2808619"/>
              <a:ext cx="2" cy="323668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H="1">
              <a:off x="11478074" y="2837218"/>
              <a:ext cx="2" cy="323668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H="1" flipV="1">
              <a:off x="810015" y="2836064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接连接符 152"/>
            <p:cNvCxnSpPr/>
            <p:nvPr/>
          </p:nvCxnSpPr>
          <p:spPr>
            <a:xfrm flipH="1" flipV="1">
              <a:off x="811533" y="2959087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 flipH="1" flipV="1">
              <a:off x="817196" y="3583677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接连接符 155"/>
            <p:cNvCxnSpPr/>
            <p:nvPr/>
          </p:nvCxnSpPr>
          <p:spPr>
            <a:xfrm flipH="1" flipV="1">
              <a:off x="818714" y="3706700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/>
            <p:nvPr/>
          </p:nvCxnSpPr>
          <p:spPr>
            <a:xfrm flipH="1" flipV="1">
              <a:off x="817282" y="4222774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 flipV="1">
              <a:off x="818800" y="4345797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 flipV="1">
              <a:off x="808431" y="4942037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 flipH="1" flipV="1">
              <a:off x="809949" y="5065060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 flipH="1" flipV="1">
              <a:off x="799714" y="5630774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 flipV="1">
              <a:off x="801232" y="5753797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连接符 165"/>
            <p:cNvCxnSpPr/>
            <p:nvPr/>
          </p:nvCxnSpPr>
          <p:spPr>
            <a:xfrm flipH="1" flipV="1">
              <a:off x="853491" y="4970387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连接符 166"/>
            <p:cNvCxnSpPr/>
            <p:nvPr/>
          </p:nvCxnSpPr>
          <p:spPr>
            <a:xfrm flipH="1" flipV="1">
              <a:off x="855009" y="5093410"/>
              <a:ext cx="10668059" cy="4296"/>
            </a:xfrm>
            <a:prstGeom prst="line">
              <a:avLst/>
            </a:prstGeom>
            <a:ln w="25400">
              <a:solidFill>
                <a:schemeClr val="accent1">
                  <a:lumMod val="40000"/>
                  <a:lumOff val="60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/>
            <p:cNvCxnSpPr>
              <a:endCxn id="192" idx="2"/>
            </p:cNvCxnSpPr>
            <p:nvPr/>
          </p:nvCxnSpPr>
          <p:spPr>
            <a:xfrm flipV="1">
              <a:off x="1337613" y="3239807"/>
              <a:ext cx="1033700" cy="226467"/>
            </a:xfrm>
            <a:prstGeom prst="line">
              <a:avLst/>
            </a:prstGeom>
            <a:ln w="38100">
              <a:solidFill>
                <a:srgbClr val="32CE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0" name="组合 189"/>
            <p:cNvGrpSpPr/>
            <p:nvPr/>
          </p:nvGrpSpPr>
          <p:grpSpPr>
            <a:xfrm>
              <a:off x="2371313" y="3179110"/>
              <a:ext cx="1099908" cy="432820"/>
              <a:chOff x="7223582" y="874810"/>
              <a:chExt cx="1099908" cy="432820"/>
            </a:xfrm>
          </p:grpSpPr>
          <p:cxnSp>
            <p:nvCxnSpPr>
              <p:cNvPr id="191" name="直接连接符 190"/>
              <p:cNvCxnSpPr>
                <a:stCxn id="192" idx="6"/>
              </p:cNvCxnSpPr>
              <p:nvPr/>
            </p:nvCxnSpPr>
            <p:spPr>
              <a:xfrm>
                <a:off x="7331532" y="935507"/>
                <a:ext cx="991958" cy="372123"/>
              </a:xfrm>
              <a:prstGeom prst="line">
                <a:avLst/>
              </a:prstGeom>
              <a:ln w="38100">
                <a:solidFill>
                  <a:srgbClr val="32CE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椭圆 191"/>
              <p:cNvSpPr/>
              <p:nvPr/>
            </p:nvSpPr>
            <p:spPr>
              <a:xfrm>
                <a:off x="7223582" y="874810"/>
                <a:ext cx="107950" cy="121394"/>
              </a:xfrm>
              <a:prstGeom prst="ellipse">
                <a:avLst/>
              </a:prstGeom>
              <a:solidFill>
                <a:srgbClr val="32CE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5" name="组合 194"/>
            <p:cNvGrpSpPr/>
            <p:nvPr/>
          </p:nvGrpSpPr>
          <p:grpSpPr>
            <a:xfrm>
              <a:off x="3423296" y="3149239"/>
              <a:ext cx="1138087" cy="520155"/>
              <a:chOff x="7223582" y="476049"/>
              <a:chExt cx="1138087" cy="520155"/>
            </a:xfrm>
          </p:grpSpPr>
          <p:cxnSp>
            <p:nvCxnSpPr>
              <p:cNvPr id="196" name="直接连接符 195"/>
              <p:cNvCxnSpPr/>
              <p:nvPr/>
            </p:nvCxnSpPr>
            <p:spPr>
              <a:xfrm flipV="1">
                <a:off x="7239000" y="476049"/>
                <a:ext cx="1122669" cy="469355"/>
              </a:xfrm>
              <a:prstGeom prst="line">
                <a:avLst/>
              </a:prstGeom>
              <a:ln w="38100">
                <a:solidFill>
                  <a:srgbClr val="32CE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7" name="椭圆 196"/>
              <p:cNvSpPr/>
              <p:nvPr/>
            </p:nvSpPr>
            <p:spPr>
              <a:xfrm>
                <a:off x="7223582" y="874810"/>
                <a:ext cx="107950" cy="121394"/>
              </a:xfrm>
              <a:prstGeom prst="ellipse">
                <a:avLst/>
              </a:prstGeom>
              <a:solidFill>
                <a:srgbClr val="32CE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9" name="组合 198"/>
            <p:cNvGrpSpPr/>
            <p:nvPr/>
          </p:nvGrpSpPr>
          <p:grpSpPr>
            <a:xfrm>
              <a:off x="4511916" y="3114652"/>
              <a:ext cx="1099908" cy="432820"/>
              <a:chOff x="7223582" y="874810"/>
              <a:chExt cx="1099908" cy="432820"/>
            </a:xfrm>
          </p:grpSpPr>
          <p:cxnSp>
            <p:nvCxnSpPr>
              <p:cNvPr id="200" name="直接连接符 199"/>
              <p:cNvCxnSpPr>
                <a:stCxn id="201" idx="6"/>
              </p:cNvCxnSpPr>
              <p:nvPr/>
            </p:nvCxnSpPr>
            <p:spPr>
              <a:xfrm>
                <a:off x="7331532" y="935507"/>
                <a:ext cx="991958" cy="372123"/>
              </a:xfrm>
              <a:prstGeom prst="line">
                <a:avLst/>
              </a:prstGeom>
              <a:ln w="38100">
                <a:solidFill>
                  <a:srgbClr val="32CE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1" name="椭圆 200"/>
              <p:cNvSpPr/>
              <p:nvPr/>
            </p:nvSpPr>
            <p:spPr>
              <a:xfrm>
                <a:off x="7223582" y="874810"/>
                <a:ext cx="107950" cy="121394"/>
              </a:xfrm>
              <a:prstGeom prst="ellipse">
                <a:avLst/>
              </a:prstGeom>
              <a:solidFill>
                <a:srgbClr val="32CE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2" name="组合 201"/>
            <p:cNvGrpSpPr/>
            <p:nvPr/>
          </p:nvGrpSpPr>
          <p:grpSpPr>
            <a:xfrm>
              <a:off x="5592732" y="3426913"/>
              <a:ext cx="1084175" cy="193946"/>
              <a:chOff x="7223582" y="802258"/>
              <a:chExt cx="1084175" cy="193946"/>
            </a:xfrm>
          </p:grpSpPr>
          <p:cxnSp>
            <p:nvCxnSpPr>
              <p:cNvPr id="203" name="直接连接符 202"/>
              <p:cNvCxnSpPr/>
              <p:nvPr/>
            </p:nvCxnSpPr>
            <p:spPr>
              <a:xfrm flipV="1">
                <a:off x="7239000" y="802258"/>
                <a:ext cx="1068757" cy="143146"/>
              </a:xfrm>
              <a:prstGeom prst="line">
                <a:avLst/>
              </a:prstGeom>
              <a:ln w="38100">
                <a:solidFill>
                  <a:srgbClr val="32CE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4" name="椭圆 203"/>
              <p:cNvSpPr/>
              <p:nvPr/>
            </p:nvSpPr>
            <p:spPr>
              <a:xfrm>
                <a:off x="7223582" y="874810"/>
                <a:ext cx="107950" cy="121394"/>
              </a:xfrm>
              <a:prstGeom prst="ellipse">
                <a:avLst/>
              </a:prstGeom>
              <a:solidFill>
                <a:srgbClr val="32CE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6" name="组合 205"/>
            <p:cNvGrpSpPr/>
            <p:nvPr/>
          </p:nvGrpSpPr>
          <p:grpSpPr>
            <a:xfrm>
              <a:off x="6580026" y="3368084"/>
              <a:ext cx="1099908" cy="432820"/>
              <a:chOff x="7223582" y="874810"/>
              <a:chExt cx="1099908" cy="432820"/>
            </a:xfrm>
          </p:grpSpPr>
          <p:cxnSp>
            <p:nvCxnSpPr>
              <p:cNvPr id="207" name="直接连接符 206"/>
              <p:cNvCxnSpPr/>
              <p:nvPr/>
            </p:nvCxnSpPr>
            <p:spPr>
              <a:xfrm>
                <a:off x="7239000" y="945404"/>
                <a:ext cx="1084490" cy="362226"/>
              </a:xfrm>
              <a:prstGeom prst="line">
                <a:avLst/>
              </a:prstGeom>
              <a:ln w="38100">
                <a:solidFill>
                  <a:srgbClr val="32CE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8" name="椭圆 207"/>
              <p:cNvSpPr/>
              <p:nvPr/>
            </p:nvSpPr>
            <p:spPr>
              <a:xfrm>
                <a:off x="7223582" y="874810"/>
                <a:ext cx="107950" cy="121394"/>
              </a:xfrm>
              <a:prstGeom prst="ellipse">
                <a:avLst/>
              </a:prstGeom>
              <a:solidFill>
                <a:srgbClr val="32CE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7604023" y="3736300"/>
              <a:ext cx="1157460" cy="925769"/>
              <a:chOff x="7223582" y="874810"/>
              <a:chExt cx="1157460" cy="925769"/>
            </a:xfrm>
          </p:grpSpPr>
          <p:cxnSp>
            <p:nvCxnSpPr>
              <p:cNvPr id="210" name="直接连接符 209"/>
              <p:cNvCxnSpPr>
                <a:endCxn id="216" idx="1"/>
              </p:cNvCxnSpPr>
              <p:nvPr/>
            </p:nvCxnSpPr>
            <p:spPr>
              <a:xfrm>
                <a:off x="7253514" y="945404"/>
                <a:ext cx="1127528" cy="855175"/>
              </a:xfrm>
              <a:prstGeom prst="line">
                <a:avLst/>
              </a:prstGeom>
              <a:ln w="38100">
                <a:solidFill>
                  <a:srgbClr val="32CE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1" name="椭圆 210"/>
              <p:cNvSpPr/>
              <p:nvPr/>
            </p:nvSpPr>
            <p:spPr>
              <a:xfrm>
                <a:off x="7223582" y="874810"/>
                <a:ext cx="107950" cy="121394"/>
              </a:xfrm>
              <a:prstGeom prst="ellipse">
                <a:avLst/>
              </a:prstGeom>
              <a:solidFill>
                <a:srgbClr val="32CE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8745674" y="4644291"/>
              <a:ext cx="1110179" cy="121394"/>
              <a:chOff x="7238096" y="874810"/>
              <a:chExt cx="1110179" cy="121394"/>
            </a:xfrm>
          </p:grpSpPr>
          <p:cxnSp>
            <p:nvCxnSpPr>
              <p:cNvPr id="215" name="直接连接符 214"/>
              <p:cNvCxnSpPr/>
              <p:nvPr/>
            </p:nvCxnSpPr>
            <p:spPr>
              <a:xfrm>
                <a:off x="7239000" y="945404"/>
                <a:ext cx="1109275" cy="23963"/>
              </a:xfrm>
              <a:prstGeom prst="line">
                <a:avLst/>
              </a:prstGeom>
              <a:ln w="38100">
                <a:solidFill>
                  <a:srgbClr val="32CE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6" name="椭圆 215"/>
              <p:cNvSpPr/>
              <p:nvPr/>
            </p:nvSpPr>
            <p:spPr>
              <a:xfrm>
                <a:off x="7238096" y="874810"/>
                <a:ext cx="107950" cy="121394"/>
              </a:xfrm>
              <a:prstGeom prst="ellipse">
                <a:avLst/>
              </a:prstGeom>
              <a:solidFill>
                <a:srgbClr val="32CE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9" name="组合 218"/>
            <p:cNvGrpSpPr/>
            <p:nvPr/>
          </p:nvGrpSpPr>
          <p:grpSpPr>
            <a:xfrm>
              <a:off x="9806730" y="4694156"/>
              <a:ext cx="1162105" cy="983428"/>
              <a:chOff x="7223582" y="903838"/>
              <a:chExt cx="1162105" cy="983428"/>
            </a:xfrm>
          </p:grpSpPr>
          <p:cxnSp>
            <p:nvCxnSpPr>
              <p:cNvPr id="220" name="直接连接符 219"/>
              <p:cNvCxnSpPr>
                <a:endCxn id="223" idx="5"/>
              </p:cNvCxnSpPr>
              <p:nvPr/>
            </p:nvCxnSpPr>
            <p:spPr>
              <a:xfrm>
                <a:off x="7239000" y="945404"/>
                <a:ext cx="1146687" cy="941862"/>
              </a:xfrm>
              <a:prstGeom prst="line">
                <a:avLst/>
              </a:prstGeom>
              <a:ln w="38100">
                <a:solidFill>
                  <a:srgbClr val="32CE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1" name="椭圆 220"/>
              <p:cNvSpPr/>
              <p:nvPr/>
            </p:nvSpPr>
            <p:spPr>
              <a:xfrm>
                <a:off x="7223582" y="903838"/>
                <a:ext cx="107950" cy="121394"/>
              </a:xfrm>
              <a:prstGeom prst="ellipse">
                <a:avLst/>
              </a:prstGeom>
              <a:solidFill>
                <a:srgbClr val="32CE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椭圆 221"/>
            <p:cNvSpPr/>
            <p:nvPr/>
          </p:nvSpPr>
          <p:spPr>
            <a:xfrm>
              <a:off x="1289999" y="3389566"/>
              <a:ext cx="107950" cy="121394"/>
            </a:xfrm>
            <a:prstGeom prst="ellipse">
              <a:avLst/>
            </a:prstGeom>
            <a:solidFill>
              <a:srgbClr val="32CE2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/>
            <p:nvPr/>
          </p:nvSpPr>
          <p:spPr>
            <a:xfrm>
              <a:off x="10876694" y="5573968"/>
              <a:ext cx="107950" cy="121394"/>
            </a:xfrm>
            <a:prstGeom prst="ellipse">
              <a:avLst/>
            </a:prstGeom>
            <a:solidFill>
              <a:srgbClr val="32CE2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文本框 230"/>
            <p:cNvSpPr txBox="1"/>
            <p:nvPr/>
          </p:nvSpPr>
          <p:spPr>
            <a:xfrm>
              <a:off x="92474" y="2825846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25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32" name="文本框 231"/>
            <p:cNvSpPr txBox="1"/>
            <p:nvPr/>
          </p:nvSpPr>
          <p:spPr>
            <a:xfrm>
              <a:off x="92114" y="3560162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20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33" name="文本框 232"/>
            <p:cNvSpPr txBox="1"/>
            <p:nvPr/>
          </p:nvSpPr>
          <p:spPr>
            <a:xfrm>
              <a:off x="91739" y="4212017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15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34" name="文本框 233"/>
            <p:cNvSpPr txBox="1"/>
            <p:nvPr/>
          </p:nvSpPr>
          <p:spPr>
            <a:xfrm>
              <a:off x="86600" y="4892512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10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35" name="文本框 234"/>
            <p:cNvSpPr txBox="1"/>
            <p:nvPr/>
          </p:nvSpPr>
          <p:spPr>
            <a:xfrm>
              <a:off x="94685" y="5525179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5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950528" y="6139833"/>
              <a:ext cx="795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03-09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37" name="文本框 236"/>
            <p:cNvSpPr txBox="1"/>
            <p:nvPr/>
          </p:nvSpPr>
          <p:spPr>
            <a:xfrm>
              <a:off x="2021601" y="6132866"/>
              <a:ext cx="795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03-24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39" name="文本框 238"/>
            <p:cNvSpPr txBox="1"/>
            <p:nvPr/>
          </p:nvSpPr>
          <p:spPr>
            <a:xfrm>
              <a:off x="3085408" y="6139833"/>
              <a:ext cx="795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04-09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4163747" y="6132866"/>
              <a:ext cx="795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04-24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41" name="文本框 240"/>
            <p:cNvSpPr txBox="1"/>
            <p:nvPr/>
          </p:nvSpPr>
          <p:spPr>
            <a:xfrm>
              <a:off x="5208455" y="6118973"/>
              <a:ext cx="795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05-09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6236365" y="6140757"/>
              <a:ext cx="795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05-24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7334576" y="6133828"/>
              <a:ext cx="795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06-09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44" name="文本框 243"/>
            <p:cNvSpPr txBox="1"/>
            <p:nvPr/>
          </p:nvSpPr>
          <p:spPr>
            <a:xfrm>
              <a:off x="8402013" y="6125519"/>
              <a:ext cx="795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06-24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45" name="文本框 244"/>
            <p:cNvSpPr txBox="1"/>
            <p:nvPr/>
          </p:nvSpPr>
          <p:spPr>
            <a:xfrm>
              <a:off x="9457892" y="6118497"/>
              <a:ext cx="795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07-09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46" name="文本框 245"/>
            <p:cNvSpPr txBox="1"/>
            <p:nvPr/>
          </p:nvSpPr>
          <p:spPr>
            <a:xfrm>
              <a:off x="10538666" y="6139833"/>
              <a:ext cx="795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D9D9D9"/>
                  </a:solidFill>
                </a:rPr>
                <a:t>07-24</a:t>
              </a:r>
              <a:endParaRPr lang="zh-CN" altLang="en-US" sz="1600" dirty="0">
                <a:solidFill>
                  <a:srgbClr val="D9D9D9"/>
                </a:solidFill>
              </a:endParaRPr>
            </a:p>
          </p:txBody>
        </p:sp>
        <p:sp>
          <p:nvSpPr>
            <p:cNvPr id="248" name="文本框 247"/>
            <p:cNvSpPr txBox="1"/>
            <p:nvPr/>
          </p:nvSpPr>
          <p:spPr>
            <a:xfrm>
              <a:off x="333829" y="2409371"/>
              <a:ext cx="17878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资产数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9" name="文本框 248"/>
            <p:cNvSpPr txBox="1"/>
            <p:nvPr/>
          </p:nvSpPr>
          <p:spPr>
            <a:xfrm>
              <a:off x="11266207" y="2396570"/>
              <a:ext cx="8338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漏洞数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50" name="文本框 249"/>
          <p:cNvSpPr txBox="1"/>
          <p:nvPr/>
        </p:nvSpPr>
        <p:spPr>
          <a:xfrm>
            <a:off x="11521708" y="2722662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D9D9D9"/>
                </a:solidFill>
              </a:rPr>
              <a:t>100</a:t>
            </a:r>
            <a:endParaRPr lang="zh-CN" altLang="en-US" sz="1600" dirty="0">
              <a:solidFill>
                <a:srgbClr val="D9D9D9"/>
              </a:solidFill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11521348" y="3456978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D9D9D9"/>
                </a:solidFill>
              </a:rPr>
              <a:t>80</a:t>
            </a:r>
            <a:endParaRPr lang="zh-CN" altLang="en-US" sz="1600" dirty="0">
              <a:solidFill>
                <a:srgbClr val="D9D9D9"/>
              </a:solidFill>
            </a:endParaRPr>
          </a:p>
        </p:txBody>
      </p:sp>
      <p:sp>
        <p:nvSpPr>
          <p:cNvPr id="252" name="文本框 251"/>
          <p:cNvSpPr txBox="1"/>
          <p:nvPr/>
        </p:nvSpPr>
        <p:spPr>
          <a:xfrm>
            <a:off x="11520973" y="4108833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D9D9D9"/>
                </a:solidFill>
              </a:rPr>
              <a:t>60</a:t>
            </a:r>
            <a:endParaRPr lang="zh-CN" altLang="en-US" sz="1600" dirty="0">
              <a:solidFill>
                <a:srgbClr val="D9D9D9"/>
              </a:solidFill>
            </a:endParaRPr>
          </a:p>
        </p:txBody>
      </p:sp>
      <p:sp>
        <p:nvSpPr>
          <p:cNvPr id="253" name="文本框 252"/>
          <p:cNvSpPr txBox="1"/>
          <p:nvPr/>
        </p:nvSpPr>
        <p:spPr>
          <a:xfrm>
            <a:off x="11515834" y="4789328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D9D9D9"/>
                </a:solidFill>
              </a:rPr>
              <a:t>40</a:t>
            </a:r>
            <a:endParaRPr lang="zh-CN" altLang="en-US" sz="1600" dirty="0">
              <a:solidFill>
                <a:srgbClr val="D9D9D9"/>
              </a:solidFill>
            </a:endParaRPr>
          </a:p>
        </p:txBody>
      </p:sp>
      <p:sp>
        <p:nvSpPr>
          <p:cNvPr id="254" name="文本框 253"/>
          <p:cNvSpPr txBox="1"/>
          <p:nvPr/>
        </p:nvSpPr>
        <p:spPr>
          <a:xfrm>
            <a:off x="11523919" y="5421995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D9D9D9"/>
                </a:solidFill>
              </a:rPr>
              <a:t>20</a:t>
            </a:r>
            <a:endParaRPr lang="zh-CN" altLang="en-US" sz="1600" dirty="0">
              <a:solidFill>
                <a:srgbClr val="D9D9D9"/>
              </a:solidFill>
            </a:endParaRPr>
          </a:p>
        </p:txBody>
      </p:sp>
      <p:sp>
        <p:nvSpPr>
          <p:cNvPr id="256" name="圆角矩形 255"/>
          <p:cNvSpPr/>
          <p:nvPr/>
        </p:nvSpPr>
        <p:spPr>
          <a:xfrm>
            <a:off x="9749053" y="3473316"/>
            <a:ext cx="1172749" cy="1295638"/>
          </a:xfrm>
          <a:prstGeom prst="roundRect">
            <a:avLst>
              <a:gd name="adj" fmla="val 6036"/>
            </a:avLst>
          </a:prstGeom>
          <a:solidFill>
            <a:schemeClr val="accent3">
              <a:lumMod val="50000"/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07-09</a:t>
            </a: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严重：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高级：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中级：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资产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36220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6252940" y="3925089"/>
            <a:ext cx="5217594" cy="2278249"/>
            <a:chOff x="6252940" y="3925089"/>
            <a:chExt cx="5217594" cy="2278249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2940" y="3925089"/>
              <a:ext cx="5217594" cy="2278249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1825" y="4739068"/>
              <a:ext cx="180000" cy="108000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32" name="图片 31"/>
            <p:cNvPicPr>
              <a:picLocks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6158" y="4937963"/>
              <a:ext cx="164589" cy="108000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36" name="图片 35"/>
            <p:cNvPicPr>
              <a:picLocks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49490" y="4734766"/>
              <a:ext cx="164589" cy="108000"/>
            </a:xfrm>
            <a:prstGeom prst="rect">
              <a:avLst/>
            </a:prstGeom>
            <a:effectLst>
              <a:softEdge rad="25400"/>
            </a:effectLst>
          </p:spPr>
        </p:pic>
      </p:grpSp>
      <p:grpSp>
        <p:nvGrpSpPr>
          <p:cNvPr id="30" name="组合 29"/>
          <p:cNvGrpSpPr/>
          <p:nvPr/>
        </p:nvGrpSpPr>
        <p:grpSpPr>
          <a:xfrm>
            <a:off x="882922" y="3839033"/>
            <a:ext cx="3117832" cy="903710"/>
            <a:chOff x="882922" y="3839033"/>
            <a:chExt cx="3117832" cy="903710"/>
          </a:xfrm>
        </p:grpSpPr>
        <p:sp>
          <p:nvSpPr>
            <p:cNvPr id="8" name="MH_Text_1"/>
            <p:cNvSpPr/>
            <p:nvPr>
              <p:custDataLst>
                <p:tags r:id="rId7"/>
              </p:custDataLst>
            </p:nvPr>
          </p:nvSpPr>
          <p:spPr>
            <a:xfrm>
              <a:off x="938466" y="4237918"/>
              <a:ext cx="3062288" cy="504825"/>
            </a:xfrm>
            <a:prstGeom prst="homePlate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000" b="1" kern="0" dirty="0" smtClean="0">
                  <a:solidFill>
                    <a:srgbClr val="FFFFFF"/>
                  </a:solidFill>
                </a:rPr>
                <a:t>21</a:t>
              </a:r>
              <a:endParaRPr lang="zh-CN" altLang="en-US" sz="20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10" name="MH_SubTitle_1"/>
            <p:cNvSpPr txBox="1"/>
            <p:nvPr>
              <p:custDataLst>
                <p:tags r:id="rId8"/>
              </p:custDataLst>
            </p:nvPr>
          </p:nvSpPr>
          <p:spPr>
            <a:xfrm>
              <a:off x="882922" y="3839033"/>
              <a:ext cx="2564886" cy="40005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rgbClr val="BEE02F"/>
                  </a:solidFill>
                  <a:latin typeface="迷你简粗倩" panose="03000509000000000000" pitchFamily="65" charset="-122"/>
                  <a:ea typeface="迷你简粗倩" panose="03000509000000000000" pitchFamily="65" charset="-122"/>
                </a:defRPr>
              </a:lvl1pPr>
            </a:lstStyle>
            <a:p>
              <a:pPr>
                <a:defRPr/>
              </a:pPr>
              <a:r>
                <a:rPr lang="en-US" altLang="zh-CN" b="1" kern="0" dirty="0" smtClean="0">
                  <a:solidFill>
                    <a:schemeClr val="bg1"/>
                  </a:solidFill>
                  <a:latin typeface="+mn-lt"/>
                  <a:ea typeface="+mn-ea"/>
                </a:rPr>
                <a:t>NQ_ZHANG***HONG</a:t>
              </a:r>
              <a:endParaRPr lang="zh-CN" altLang="en-US" b="1" kern="0" dirty="0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267737" y="1306779"/>
            <a:ext cx="5213064" cy="2278250"/>
            <a:chOff x="6267737" y="1306779"/>
            <a:chExt cx="5213064" cy="2278250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67737" y="1306779"/>
              <a:ext cx="5213064" cy="2278250"/>
            </a:xfrm>
            <a:prstGeom prst="rect">
              <a:avLst/>
            </a:prstGeom>
          </p:spPr>
        </p:pic>
        <p:pic>
          <p:nvPicPr>
            <p:cNvPr id="33" name="图片 32"/>
            <p:cNvPicPr>
              <a:picLocks noChangeAspect="1"/>
            </p:cNvPicPr>
            <p:nvPr/>
          </p:nvPicPr>
          <p:blipFill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artisticLightScreen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655936" y="2627524"/>
              <a:ext cx="189159" cy="756000"/>
            </a:xfrm>
            <a:prstGeom prst="rect">
              <a:avLst/>
            </a:prstGeom>
            <a:effectLst>
              <a:softEdge rad="38100"/>
            </a:effectLst>
          </p:spPr>
        </p:pic>
      </p:grpSp>
      <p:sp>
        <p:nvSpPr>
          <p:cNvPr id="3" name="文本框 2"/>
          <p:cNvSpPr txBox="1"/>
          <p:nvPr/>
        </p:nvSpPr>
        <p:spPr>
          <a:xfrm>
            <a:off x="505827" y="327576"/>
            <a:ext cx="45751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>
                    <a:lumMod val="65000"/>
                  </a:schemeClr>
                </a:solidFill>
                <a:effectLst>
                  <a:outerShdw blurRad="25400" dist="50800" dir="5400000" algn="ctr" rotWithShape="0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Intelligent Platform</a:t>
            </a:r>
          </a:p>
          <a:p>
            <a:r>
              <a:rPr lang="en-US" altLang="zh-CN" sz="2000" b="1" dirty="0" smtClean="0">
                <a:solidFill>
                  <a:schemeClr val="bg1">
                    <a:lumMod val="65000"/>
                  </a:schemeClr>
                </a:solidFill>
                <a:effectLst>
                  <a:outerShdw blurRad="25400" dist="50800" dir="5400000" algn="ctr" rotWithShape="0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Behavior auditing </a:t>
            </a:r>
            <a:endParaRPr lang="zh-CN" altLang="en-US" sz="2000" b="1" dirty="0">
              <a:solidFill>
                <a:schemeClr val="bg1">
                  <a:lumMod val="65000"/>
                </a:schemeClr>
              </a:solidFill>
              <a:effectLst>
                <a:outerShdw blurRad="25400" dist="50800" dir="5400000" algn="ctr" rotWithShape="0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79" y="1306779"/>
            <a:ext cx="5213064" cy="2278250"/>
          </a:xfrm>
          <a:prstGeom prst="rect">
            <a:avLst/>
          </a:prstGeom>
          <a:ln w="60325">
            <a:noFill/>
          </a:ln>
        </p:spPr>
      </p:pic>
      <p:grpSp>
        <p:nvGrpSpPr>
          <p:cNvPr id="22" name="组合 21"/>
          <p:cNvGrpSpPr/>
          <p:nvPr/>
        </p:nvGrpSpPr>
        <p:grpSpPr>
          <a:xfrm>
            <a:off x="828071" y="4805147"/>
            <a:ext cx="2329465" cy="650462"/>
            <a:chOff x="828071" y="4805147"/>
            <a:chExt cx="2329465" cy="650462"/>
          </a:xfrm>
        </p:grpSpPr>
        <p:sp>
          <p:nvSpPr>
            <p:cNvPr id="9" name="MH_Text_2"/>
            <p:cNvSpPr/>
            <p:nvPr>
              <p:custDataLst>
                <p:tags r:id="rId5"/>
              </p:custDataLst>
            </p:nvPr>
          </p:nvSpPr>
          <p:spPr>
            <a:xfrm>
              <a:off x="938466" y="5123854"/>
              <a:ext cx="2219070" cy="331755"/>
            </a:xfrm>
            <a:prstGeom prst="homePlate">
              <a:avLst/>
            </a:prstGeom>
            <a:solidFill>
              <a:srgbClr val="1F4F7B"/>
            </a:solidFill>
            <a:ln w="34925" cap="flat" cmpd="sng" algn="ctr">
              <a:solidFill>
                <a:srgbClr val="2F78BB"/>
              </a:solidFill>
              <a:prstDash val="sysDot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000" kern="0" dirty="0" smtClean="0">
                  <a:solidFill>
                    <a:srgbClr val="FFFFFF">
                      <a:alpha val="49000"/>
                    </a:srgbClr>
                  </a:solidFill>
                </a:rPr>
                <a:t>14</a:t>
              </a:r>
              <a:endParaRPr lang="zh-CN" altLang="en-US" sz="2000" kern="0" dirty="0">
                <a:solidFill>
                  <a:srgbClr val="FFFFFF">
                    <a:alpha val="49000"/>
                  </a:srgbClr>
                </a:solidFill>
              </a:endParaRPr>
            </a:p>
          </p:txBody>
        </p:sp>
        <p:sp>
          <p:nvSpPr>
            <p:cNvPr id="11" name="MH_SubTitle_2"/>
            <p:cNvSpPr txBox="1"/>
            <p:nvPr>
              <p:custDataLst>
                <p:tags r:id="rId6"/>
              </p:custDataLst>
            </p:nvPr>
          </p:nvSpPr>
          <p:spPr>
            <a:xfrm>
              <a:off x="828071" y="4805147"/>
              <a:ext cx="1965324" cy="40005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rgbClr val="BEE02F"/>
                  </a:solidFill>
                  <a:latin typeface="迷你简粗倩" panose="03000509000000000000" pitchFamily="65" charset="-122"/>
                  <a:ea typeface="迷你简粗倩" panose="03000509000000000000" pitchFamily="65" charset="-122"/>
                </a:defRPr>
              </a:lvl1pPr>
            </a:lstStyle>
            <a:p>
              <a:pPr>
                <a:defRPr/>
              </a:pPr>
              <a:r>
                <a:rPr lang="en-US" altLang="zh-CN" sz="1600" kern="0" dirty="0" smtClean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</a:rPr>
                <a:t>BS_S1***10</a:t>
              </a:r>
              <a:endParaRPr lang="zh-CN" altLang="en-US" sz="1600" kern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</a:endParaRPr>
            </a:p>
          </p:txBody>
        </p:sp>
      </p:grpSp>
      <p:sp>
        <p:nvSpPr>
          <p:cNvPr id="12" name="KSO_Shape"/>
          <p:cNvSpPr>
            <a:spLocks/>
          </p:cNvSpPr>
          <p:nvPr/>
        </p:nvSpPr>
        <p:spPr bwMode="auto">
          <a:xfrm rot="3994777">
            <a:off x="54528" y="2934747"/>
            <a:ext cx="1223794" cy="1044866"/>
          </a:xfrm>
          <a:custGeom>
            <a:avLst/>
            <a:gdLst>
              <a:gd name="T0" fmla="*/ 0 w 1360"/>
              <a:gd name="T1" fmla="*/ 0 h 1358"/>
              <a:gd name="T2" fmla="*/ 46 w 1360"/>
              <a:gd name="T3" fmla="*/ 0 h 1358"/>
              <a:gd name="T4" fmla="*/ 46 w 1360"/>
              <a:gd name="T5" fmla="*/ 38 h 1358"/>
              <a:gd name="T6" fmla="*/ 46 w 1360"/>
              <a:gd name="T7" fmla="*/ 100 h 1358"/>
              <a:gd name="T8" fmla="*/ 50 w 1360"/>
              <a:gd name="T9" fmla="*/ 157 h 1358"/>
              <a:gd name="T10" fmla="*/ 56 w 1360"/>
              <a:gd name="T11" fmla="*/ 209 h 1358"/>
              <a:gd name="T12" fmla="*/ 65 w 1360"/>
              <a:gd name="T13" fmla="*/ 257 h 1358"/>
              <a:gd name="T14" fmla="*/ 75 w 1360"/>
              <a:gd name="T15" fmla="*/ 299 h 1358"/>
              <a:gd name="T16" fmla="*/ 88 w 1360"/>
              <a:gd name="T17" fmla="*/ 336 h 1358"/>
              <a:gd name="T18" fmla="*/ 104 w 1360"/>
              <a:gd name="T19" fmla="*/ 368 h 1358"/>
              <a:gd name="T20" fmla="*/ 123 w 1360"/>
              <a:gd name="T21" fmla="*/ 395 h 1358"/>
              <a:gd name="T22" fmla="*/ 144 w 1360"/>
              <a:gd name="T23" fmla="*/ 420 h 1358"/>
              <a:gd name="T24" fmla="*/ 169 w 1360"/>
              <a:gd name="T25" fmla="*/ 439 h 1358"/>
              <a:gd name="T26" fmla="*/ 198 w 1360"/>
              <a:gd name="T27" fmla="*/ 456 h 1358"/>
              <a:gd name="T28" fmla="*/ 230 w 1360"/>
              <a:gd name="T29" fmla="*/ 470 h 1358"/>
              <a:gd name="T30" fmla="*/ 267 w 1360"/>
              <a:gd name="T31" fmla="*/ 481 h 1358"/>
              <a:gd name="T32" fmla="*/ 305 w 1360"/>
              <a:gd name="T33" fmla="*/ 489 h 1358"/>
              <a:gd name="T34" fmla="*/ 349 w 1360"/>
              <a:gd name="T35" fmla="*/ 495 h 1358"/>
              <a:gd name="T36" fmla="*/ 397 w 1360"/>
              <a:gd name="T37" fmla="*/ 495 h 1358"/>
              <a:gd name="T38" fmla="*/ 990 w 1360"/>
              <a:gd name="T39" fmla="*/ 495 h 1358"/>
              <a:gd name="T40" fmla="*/ 990 w 1360"/>
              <a:gd name="T41" fmla="*/ 199 h 1358"/>
              <a:gd name="T42" fmla="*/ 1360 w 1360"/>
              <a:gd name="T43" fmla="*/ 779 h 1358"/>
              <a:gd name="T44" fmla="*/ 990 w 1360"/>
              <a:gd name="T45" fmla="*/ 1358 h 1358"/>
              <a:gd name="T46" fmla="*/ 990 w 1360"/>
              <a:gd name="T47" fmla="*/ 1358 h 1358"/>
              <a:gd name="T48" fmla="*/ 990 w 1360"/>
              <a:gd name="T49" fmla="*/ 1061 h 1358"/>
              <a:gd name="T50" fmla="*/ 506 w 1360"/>
              <a:gd name="T51" fmla="*/ 1061 h 1358"/>
              <a:gd name="T52" fmla="*/ 445 w 1360"/>
              <a:gd name="T53" fmla="*/ 1059 h 1358"/>
              <a:gd name="T54" fmla="*/ 386 w 1360"/>
              <a:gd name="T55" fmla="*/ 1053 h 1358"/>
              <a:gd name="T56" fmla="*/ 334 w 1360"/>
              <a:gd name="T57" fmla="*/ 1043 h 1358"/>
              <a:gd name="T58" fmla="*/ 286 w 1360"/>
              <a:gd name="T59" fmla="*/ 1028 h 1358"/>
              <a:gd name="T60" fmla="*/ 242 w 1360"/>
              <a:gd name="T61" fmla="*/ 1011 h 1358"/>
              <a:gd name="T62" fmla="*/ 203 w 1360"/>
              <a:gd name="T63" fmla="*/ 988 h 1358"/>
              <a:gd name="T64" fmla="*/ 169 w 1360"/>
              <a:gd name="T65" fmla="*/ 963 h 1358"/>
              <a:gd name="T66" fmla="*/ 140 w 1360"/>
              <a:gd name="T67" fmla="*/ 932 h 1358"/>
              <a:gd name="T68" fmla="*/ 102 w 1360"/>
              <a:gd name="T69" fmla="*/ 880 h 1358"/>
              <a:gd name="T70" fmla="*/ 71 w 1360"/>
              <a:gd name="T71" fmla="*/ 827 h 1358"/>
              <a:gd name="T72" fmla="*/ 46 w 1360"/>
              <a:gd name="T73" fmla="*/ 767 h 1358"/>
              <a:gd name="T74" fmla="*/ 29 w 1360"/>
              <a:gd name="T75" fmla="*/ 704 h 1358"/>
              <a:gd name="T76" fmla="*/ 23 w 1360"/>
              <a:gd name="T77" fmla="*/ 667 h 1358"/>
              <a:gd name="T78" fmla="*/ 17 w 1360"/>
              <a:gd name="T79" fmla="*/ 627 h 1358"/>
              <a:gd name="T80" fmla="*/ 12 w 1360"/>
              <a:gd name="T81" fmla="*/ 583 h 1358"/>
              <a:gd name="T82" fmla="*/ 8 w 1360"/>
              <a:gd name="T83" fmla="*/ 533 h 1358"/>
              <a:gd name="T84" fmla="*/ 4 w 1360"/>
              <a:gd name="T85" fmla="*/ 478 h 1358"/>
              <a:gd name="T86" fmla="*/ 2 w 1360"/>
              <a:gd name="T87" fmla="*/ 418 h 1358"/>
              <a:gd name="T88" fmla="*/ 2 w 1360"/>
              <a:gd name="T89" fmla="*/ 355 h 1358"/>
              <a:gd name="T90" fmla="*/ 0 w 1360"/>
              <a:gd name="T91" fmla="*/ 284 h 1358"/>
              <a:gd name="T92" fmla="*/ 0 w 1360"/>
              <a:gd name="T93" fmla="*/ 0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60" h="1358">
                <a:moveTo>
                  <a:pt x="0" y="0"/>
                </a:moveTo>
                <a:lnTo>
                  <a:pt x="46" y="0"/>
                </a:lnTo>
                <a:lnTo>
                  <a:pt x="46" y="38"/>
                </a:lnTo>
                <a:lnTo>
                  <a:pt x="46" y="100"/>
                </a:lnTo>
                <a:lnTo>
                  <a:pt x="50" y="157"/>
                </a:lnTo>
                <a:lnTo>
                  <a:pt x="56" y="209"/>
                </a:lnTo>
                <a:lnTo>
                  <a:pt x="65" y="257"/>
                </a:lnTo>
                <a:lnTo>
                  <a:pt x="75" y="299"/>
                </a:lnTo>
                <a:lnTo>
                  <a:pt x="88" y="336"/>
                </a:lnTo>
                <a:lnTo>
                  <a:pt x="104" y="368"/>
                </a:lnTo>
                <a:lnTo>
                  <a:pt x="123" y="395"/>
                </a:lnTo>
                <a:lnTo>
                  <a:pt x="144" y="420"/>
                </a:lnTo>
                <a:lnTo>
                  <a:pt x="169" y="439"/>
                </a:lnTo>
                <a:lnTo>
                  <a:pt x="198" y="456"/>
                </a:lnTo>
                <a:lnTo>
                  <a:pt x="230" y="470"/>
                </a:lnTo>
                <a:lnTo>
                  <a:pt x="267" y="481"/>
                </a:lnTo>
                <a:lnTo>
                  <a:pt x="305" y="489"/>
                </a:lnTo>
                <a:lnTo>
                  <a:pt x="349" y="495"/>
                </a:lnTo>
                <a:lnTo>
                  <a:pt x="397" y="495"/>
                </a:lnTo>
                <a:lnTo>
                  <a:pt x="990" y="495"/>
                </a:lnTo>
                <a:lnTo>
                  <a:pt x="990" y="199"/>
                </a:lnTo>
                <a:lnTo>
                  <a:pt x="1360" y="779"/>
                </a:lnTo>
                <a:lnTo>
                  <a:pt x="990" y="1358"/>
                </a:lnTo>
                <a:lnTo>
                  <a:pt x="990" y="1358"/>
                </a:lnTo>
                <a:lnTo>
                  <a:pt x="990" y="1061"/>
                </a:lnTo>
                <a:lnTo>
                  <a:pt x="506" y="1061"/>
                </a:lnTo>
                <a:lnTo>
                  <a:pt x="445" y="1059"/>
                </a:lnTo>
                <a:lnTo>
                  <a:pt x="386" y="1053"/>
                </a:lnTo>
                <a:lnTo>
                  <a:pt x="334" y="1043"/>
                </a:lnTo>
                <a:lnTo>
                  <a:pt x="286" y="1028"/>
                </a:lnTo>
                <a:lnTo>
                  <a:pt x="242" y="1011"/>
                </a:lnTo>
                <a:lnTo>
                  <a:pt x="203" y="988"/>
                </a:lnTo>
                <a:lnTo>
                  <a:pt x="169" y="963"/>
                </a:lnTo>
                <a:lnTo>
                  <a:pt x="140" y="932"/>
                </a:lnTo>
                <a:lnTo>
                  <a:pt x="102" y="880"/>
                </a:lnTo>
                <a:lnTo>
                  <a:pt x="71" y="827"/>
                </a:lnTo>
                <a:lnTo>
                  <a:pt x="46" y="767"/>
                </a:lnTo>
                <a:lnTo>
                  <a:pt x="29" y="704"/>
                </a:lnTo>
                <a:lnTo>
                  <a:pt x="23" y="667"/>
                </a:lnTo>
                <a:lnTo>
                  <a:pt x="17" y="627"/>
                </a:lnTo>
                <a:lnTo>
                  <a:pt x="12" y="583"/>
                </a:lnTo>
                <a:lnTo>
                  <a:pt x="8" y="533"/>
                </a:lnTo>
                <a:lnTo>
                  <a:pt x="4" y="478"/>
                </a:lnTo>
                <a:lnTo>
                  <a:pt x="2" y="418"/>
                </a:lnTo>
                <a:lnTo>
                  <a:pt x="2" y="355"/>
                </a:lnTo>
                <a:lnTo>
                  <a:pt x="0" y="28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 smtClean="0">
                <a:solidFill>
                  <a:srgbClr val="FFFFFF"/>
                </a:solidFill>
              </a:rPr>
              <a:t>1</a:t>
            </a:r>
            <a:endParaRPr lang="zh-CN" altLang="en-US" sz="2000" b="1" dirty="0">
              <a:solidFill>
                <a:srgbClr val="FFFFFF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509486" y="2956744"/>
            <a:ext cx="3571477" cy="200025"/>
          </a:xfrm>
          <a:prstGeom prst="roundRect">
            <a:avLst/>
          </a:prstGeom>
          <a:noFill/>
          <a:ln w="15875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849981" y="5402163"/>
            <a:ext cx="1617447" cy="650462"/>
            <a:chOff x="820953" y="5402163"/>
            <a:chExt cx="2329465" cy="650462"/>
          </a:xfrm>
        </p:grpSpPr>
        <p:sp>
          <p:nvSpPr>
            <p:cNvPr id="19" name="MH_Text_2"/>
            <p:cNvSpPr/>
            <p:nvPr>
              <p:custDataLst>
                <p:tags r:id="rId3"/>
              </p:custDataLst>
            </p:nvPr>
          </p:nvSpPr>
          <p:spPr>
            <a:xfrm>
              <a:off x="931348" y="5720870"/>
              <a:ext cx="2219070" cy="331755"/>
            </a:xfrm>
            <a:prstGeom prst="homePlate">
              <a:avLst/>
            </a:prstGeom>
            <a:solidFill>
              <a:srgbClr val="1F4F7B"/>
            </a:solidFill>
            <a:ln w="34925" cap="flat" cmpd="sng" algn="ctr">
              <a:solidFill>
                <a:srgbClr val="2F78BB"/>
              </a:solidFill>
              <a:prstDash val="sysDot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000" kern="0" dirty="0" smtClean="0">
                  <a:solidFill>
                    <a:srgbClr val="FFFFFF">
                      <a:alpha val="49000"/>
                    </a:srgbClr>
                  </a:solidFill>
                </a:rPr>
                <a:t>9</a:t>
              </a:r>
              <a:endParaRPr lang="zh-CN" altLang="en-US" sz="2000" kern="0" dirty="0">
                <a:solidFill>
                  <a:srgbClr val="FFFFFF">
                    <a:alpha val="49000"/>
                  </a:srgbClr>
                </a:solidFill>
              </a:endParaRPr>
            </a:p>
          </p:txBody>
        </p:sp>
        <p:sp>
          <p:nvSpPr>
            <p:cNvPr id="20" name="MH_SubTitle_2"/>
            <p:cNvSpPr txBox="1"/>
            <p:nvPr>
              <p:custDataLst>
                <p:tags r:id="rId4"/>
              </p:custDataLst>
            </p:nvPr>
          </p:nvSpPr>
          <p:spPr>
            <a:xfrm>
              <a:off x="820953" y="5402163"/>
              <a:ext cx="1965324" cy="400050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rgbClr val="BEE02F"/>
                  </a:solidFill>
                  <a:latin typeface="迷你简粗倩" panose="03000509000000000000" pitchFamily="65" charset="-122"/>
                  <a:ea typeface="迷你简粗倩" panose="03000509000000000000" pitchFamily="65" charset="-122"/>
                </a:defRPr>
              </a:lvl1pPr>
            </a:lstStyle>
            <a:p>
              <a:pPr>
                <a:defRPr/>
              </a:pPr>
              <a:r>
                <a:rPr lang="en-US" altLang="zh-CN" sz="1600" kern="0" dirty="0" smtClean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</a:rPr>
                <a:t>BS_S1***903</a:t>
              </a:r>
              <a:endParaRPr lang="zh-CN" altLang="en-US" sz="1600" kern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77869" y="6067874"/>
            <a:ext cx="1336720" cy="650462"/>
            <a:chOff x="820953" y="5402163"/>
            <a:chExt cx="3735075" cy="650462"/>
          </a:xfrm>
        </p:grpSpPr>
        <p:sp>
          <p:nvSpPr>
            <p:cNvPr id="24" name="MH_Text_2"/>
            <p:cNvSpPr/>
            <p:nvPr>
              <p:custDataLst>
                <p:tags r:id="rId1"/>
              </p:custDataLst>
            </p:nvPr>
          </p:nvSpPr>
          <p:spPr>
            <a:xfrm>
              <a:off x="931348" y="5720870"/>
              <a:ext cx="2219070" cy="331755"/>
            </a:xfrm>
            <a:prstGeom prst="homePlate">
              <a:avLst/>
            </a:prstGeom>
            <a:solidFill>
              <a:srgbClr val="1F4F7B"/>
            </a:solidFill>
            <a:ln w="34925" cap="flat" cmpd="sng" algn="ctr">
              <a:solidFill>
                <a:srgbClr val="2F78BB"/>
              </a:solidFill>
              <a:prstDash val="sysDot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000" kern="0" dirty="0" smtClean="0">
                  <a:solidFill>
                    <a:srgbClr val="FFFFFF">
                      <a:alpha val="49000"/>
                    </a:srgbClr>
                  </a:solidFill>
                </a:rPr>
                <a:t>2</a:t>
              </a:r>
              <a:endParaRPr lang="zh-CN" altLang="en-US" sz="2000" kern="0" dirty="0">
                <a:solidFill>
                  <a:srgbClr val="FFFFFF">
                    <a:alpha val="49000"/>
                  </a:srgbClr>
                </a:solidFill>
              </a:endParaRPr>
            </a:p>
          </p:txBody>
        </p:sp>
        <p:sp>
          <p:nvSpPr>
            <p:cNvPr id="25" name="MH_SubTitle_2"/>
            <p:cNvSpPr txBox="1"/>
            <p:nvPr>
              <p:custDataLst>
                <p:tags r:id="rId2"/>
              </p:custDataLst>
            </p:nvPr>
          </p:nvSpPr>
          <p:spPr>
            <a:xfrm>
              <a:off x="820953" y="5402163"/>
              <a:ext cx="3735075" cy="318707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zh-CN"/>
              </a:defPPr>
              <a:lvl1pPr>
                <a:defRPr sz="2000">
                  <a:solidFill>
                    <a:srgbClr val="BEE02F"/>
                  </a:solidFill>
                  <a:latin typeface="迷你简粗倩" panose="03000509000000000000" pitchFamily="65" charset="-122"/>
                  <a:ea typeface="迷你简粗倩" panose="03000509000000000000" pitchFamily="65" charset="-122"/>
                </a:defRPr>
              </a:lvl1pPr>
            </a:lstStyle>
            <a:p>
              <a:pPr>
                <a:defRPr/>
              </a:pPr>
              <a:r>
                <a:rPr lang="en-US" altLang="zh-CN" sz="1600" kern="0" dirty="0" smtClean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</a:rPr>
                <a:t>XM_S3***10</a:t>
              </a:r>
              <a:endParaRPr lang="zh-CN" altLang="en-US" sz="1600" kern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1070316" y="3151669"/>
            <a:ext cx="1044866" cy="1223794"/>
            <a:chOff x="11070316" y="3151669"/>
            <a:chExt cx="1044866" cy="1223794"/>
          </a:xfrm>
        </p:grpSpPr>
        <p:sp>
          <p:nvSpPr>
            <p:cNvPr id="27" name="KSO_Shape"/>
            <p:cNvSpPr>
              <a:spLocks/>
            </p:cNvSpPr>
            <p:nvPr/>
          </p:nvSpPr>
          <p:spPr bwMode="auto">
            <a:xfrm rot="14502540">
              <a:off x="10980852" y="3241133"/>
              <a:ext cx="1223794" cy="1044866"/>
            </a:xfrm>
            <a:custGeom>
              <a:avLst/>
              <a:gdLst>
                <a:gd name="T0" fmla="*/ 0 w 1360"/>
                <a:gd name="T1" fmla="*/ 0 h 1358"/>
                <a:gd name="T2" fmla="*/ 46 w 1360"/>
                <a:gd name="T3" fmla="*/ 0 h 1358"/>
                <a:gd name="T4" fmla="*/ 46 w 1360"/>
                <a:gd name="T5" fmla="*/ 38 h 1358"/>
                <a:gd name="T6" fmla="*/ 46 w 1360"/>
                <a:gd name="T7" fmla="*/ 100 h 1358"/>
                <a:gd name="T8" fmla="*/ 50 w 1360"/>
                <a:gd name="T9" fmla="*/ 157 h 1358"/>
                <a:gd name="T10" fmla="*/ 56 w 1360"/>
                <a:gd name="T11" fmla="*/ 209 h 1358"/>
                <a:gd name="T12" fmla="*/ 65 w 1360"/>
                <a:gd name="T13" fmla="*/ 257 h 1358"/>
                <a:gd name="T14" fmla="*/ 75 w 1360"/>
                <a:gd name="T15" fmla="*/ 299 h 1358"/>
                <a:gd name="T16" fmla="*/ 88 w 1360"/>
                <a:gd name="T17" fmla="*/ 336 h 1358"/>
                <a:gd name="T18" fmla="*/ 104 w 1360"/>
                <a:gd name="T19" fmla="*/ 368 h 1358"/>
                <a:gd name="T20" fmla="*/ 123 w 1360"/>
                <a:gd name="T21" fmla="*/ 395 h 1358"/>
                <a:gd name="T22" fmla="*/ 144 w 1360"/>
                <a:gd name="T23" fmla="*/ 420 h 1358"/>
                <a:gd name="T24" fmla="*/ 169 w 1360"/>
                <a:gd name="T25" fmla="*/ 439 h 1358"/>
                <a:gd name="T26" fmla="*/ 198 w 1360"/>
                <a:gd name="T27" fmla="*/ 456 h 1358"/>
                <a:gd name="T28" fmla="*/ 230 w 1360"/>
                <a:gd name="T29" fmla="*/ 470 h 1358"/>
                <a:gd name="T30" fmla="*/ 267 w 1360"/>
                <a:gd name="T31" fmla="*/ 481 h 1358"/>
                <a:gd name="T32" fmla="*/ 305 w 1360"/>
                <a:gd name="T33" fmla="*/ 489 h 1358"/>
                <a:gd name="T34" fmla="*/ 349 w 1360"/>
                <a:gd name="T35" fmla="*/ 495 h 1358"/>
                <a:gd name="T36" fmla="*/ 397 w 1360"/>
                <a:gd name="T37" fmla="*/ 495 h 1358"/>
                <a:gd name="T38" fmla="*/ 990 w 1360"/>
                <a:gd name="T39" fmla="*/ 495 h 1358"/>
                <a:gd name="T40" fmla="*/ 990 w 1360"/>
                <a:gd name="T41" fmla="*/ 199 h 1358"/>
                <a:gd name="T42" fmla="*/ 1360 w 1360"/>
                <a:gd name="T43" fmla="*/ 779 h 1358"/>
                <a:gd name="T44" fmla="*/ 990 w 1360"/>
                <a:gd name="T45" fmla="*/ 1358 h 1358"/>
                <a:gd name="T46" fmla="*/ 990 w 1360"/>
                <a:gd name="T47" fmla="*/ 1358 h 1358"/>
                <a:gd name="T48" fmla="*/ 990 w 1360"/>
                <a:gd name="T49" fmla="*/ 1061 h 1358"/>
                <a:gd name="T50" fmla="*/ 506 w 1360"/>
                <a:gd name="T51" fmla="*/ 1061 h 1358"/>
                <a:gd name="T52" fmla="*/ 445 w 1360"/>
                <a:gd name="T53" fmla="*/ 1059 h 1358"/>
                <a:gd name="T54" fmla="*/ 386 w 1360"/>
                <a:gd name="T55" fmla="*/ 1053 h 1358"/>
                <a:gd name="T56" fmla="*/ 334 w 1360"/>
                <a:gd name="T57" fmla="*/ 1043 h 1358"/>
                <a:gd name="T58" fmla="*/ 286 w 1360"/>
                <a:gd name="T59" fmla="*/ 1028 h 1358"/>
                <a:gd name="T60" fmla="*/ 242 w 1360"/>
                <a:gd name="T61" fmla="*/ 1011 h 1358"/>
                <a:gd name="T62" fmla="*/ 203 w 1360"/>
                <a:gd name="T63" fmla="*/ 988 h 1358"/>
                <a:gd name="T64" fmla="*/ 169 w 1360"/>
                <a:gd name="T65" fmla="*/ 963 h 1358"/>
                <a:gd name="T66" fmla="*/ 140 w 1360"/>
                <a:gd name="T67" fmla="*/ 932 h 1358"/>
                <a:gd name="T68" fmla="*/ 102 w 1360"/>
                <a:gd name="T69" fmla="*/ 880 h 1358"/>
                <a:gd name="T70" fmla="*/ 71 w 1360"/>
                <a:gd name="T71" fmla="*/ 827 h 1358"/>
                <a:gd name="T72" fmla="*/ 46 w 1360"/>
                <a:gd name="T73" fmla="*/ 767 h 1358"/>
                <a:gd name="T74" fmla="*/ 29 w 1360"/>
                <a:gd name="T75" fmla="*/ 704 h 1358"/>
                <a:gd name="T76" fmla="*/ 23 w 1360"/>
                <a:gd name="T77" fmla="*/ 667 h 1358"/>
                <a:gd name="T78" fmla="*/ 17 w 1360"/>
                <a:gd name="T79" fmla="*/ 627 h 1358"/>
                <a:gd name="T80" fmla="*/ 12 w 1360"/>
                <a:gd name="T81" fmla="*/ 583 h 1358"/>
                <a:gd name="T82" fmla="*/ 8 w 1360"/>
                <a:gd name="T83" fmla="*/ 533 h 1358"/>
                <a:gd name="T84" fmla="*/ 4 w 1360"/>
                <a:gd name="T85" fmla="*/ 478 h 1358"/>
                <a:gd name="T86" fmla="*/ 2 w 1360"/>
                <a:gd name="T87" fmla="*/ 418 h 1358"/>
                <a:gd name="T88" fmla="*/ 2 w 1360"/>
                <a:gd name="T89" fmla="*/ 355 h 1358"/>
                <a:gd name="T90" fmla="*/ 0 w 1360"/>
                <a:gd name="T91" fmla="*/ 284 h 1358"/>
                <a:gd name="T92" fmla="*/ 0 w 1360"/>
                <a:gd name="T93" fmla="*/ 0 h 1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60" h="1358">
                  <a:moveTo>
                    <a:pt x="0" y="0"/>
                  </a:moveTo>
                  <a:lnTo>
                    <a:pt x="46" y="0"/>
                  </a:lnTo>
                  <a:lnTo>
                    <a:pt x="46" y="38"/>
                  </a:lnTo>
                  <a:lnTo>
                    <a:pt x="46" y="100"/>
                  </a:lnTo>
                  <a:lnTo>
                    <a:pt x="50" y="157"/>
                  </a:lnTo>
                  <a:lnTo>
                    <a:pt x="56" y="209"/>
                  </a:lnTo>
                  <a:lnTo>
                    <a:pt x="65" y="257"/>
                  </a:lnTo>
                  <a:lnTo>
                    <a:pt x="75" y="299"/>
                  </a:lnTo>
                  <a:lnTo>
                    <a:pt x="88" y="336"/>
                  </a:lnTo>
                  <a:lnTo>
                    <a:pt x="104" y="368"/>
                  </a:lnTo>
                  <a:lnTo>
                    <a:pt x="123" y="395"/>
                  </a:lnTo>
                  <a:lnTo>
                    <a:pt x="144" y="420"/>
                  </a:lnTo>
                  <a:lnTo>
                    <a:pt x="169" y="439"/>
                  </a:lnTo>
                  <a:lnTo>
                    <a:pt x="198" y="456"/>
                  </a:lnTo>
                  <a:lnTo>
                    <a:pt x="230" y="470"/>
                  </a:lnTo>
                  <a:lnTo>
                    <a:pt x="267" y="481"/>
                  </a:lnTo>
                  <a:lnTo>
                    <a:pt x="305" y="489"/>
                  </a:lnTo>
                  <a:lnTo>
                    <a:pt x="349" y="495"/>
                  </a:lnTo>
                  <a:lnTo>
                    <a:pt x="397" y="495"/>
                  </a:lnTo>
                  <a:lnTo>
                    <a:pt x="990" y="495"/>
                  </a:lnTo>
                  <a:lnTo>
                    <a:pt x="990" y="199"/>
                  </a:lnTo>
                  <a:lnTo>
                    <a:pt x="1360" y="779"/>
                  </a:lnTo>
                  <a:lnTo>
                    <a:pt x="990" y="1358"/>
                  </a:lnTo>
                  <a:lnTo>
                    <a:pt x="990" y="1358"/>
                  </a:lnTo>
                  <a:lnTo>
                    <a:pt x="990" y="1061"/>
                  </a:lnTo>
                  <a:lnTo>
                    <a:pt x="506" y="1061"/>
                  </a:lnTo>
                  <a:lnTo>
                    <a:pt x="445" y="1059"/>
                  </a:lnTo>
                  <a:lnTo>
                    <a:pt x="386" y="1053"/>
                  </a:lnTo>
                  <a:lnTo>
                    <a:pt x="334" y="1043"/>
                  </a:lnTo>
                  <a:lnTo>
                    <a:pt x="286" y="1028"/>
                  </a:lnTo>
                  <a:lnTo>
                    <a:pt x="242" y="1011"/>
                  </a:lnTo>
                  <a:lnTo>
                    <a:pt x="203" y="988"/>
                  </a:lnTo>
                  <a:lnTo>
                    <a:pt x="169" y="963"/>
                  </a:lnTo>
                  <a:lnTo>
                    <a:pt x="140" y="932"/>
                  </a:lnTo>
                  <a:lnTo>
                    <a:pt x="102" y="880"/>
                  </a:lnTo>
                  <a:lnTo>
                    <a:pt x="71" y="827"/>
                  </a:lnTo>
                  <a:lnTo>
                    <a:pt x="46" y="767"/>
                  </a:lnTo>
                  <a:lnTo>
                    <a:pt x="29" y="704"/>
                  </a:lnTo>
                  <a:lnTo>
                    <a:pt x="23" y="667"/>
                  </a:lnTo>
                  <a:lnTo>
                    <a:pt x="17" y="627"/>
                  </a:lnTo>
                  <a:lnTo>
                    <a:pt x="12" y="583"/>
                  </a:lnTo>
                  <a:lnTo>
                    <a:pt x="8" y="533"/>
                  </a:lnTo>
                  <a:lnTo>
                    <a:pt x="4" y="478"/>
                  </a:lnTo>
                  <a:lnTo>
                    <a:pt x="2" y="418"/>
                  </a:lnTo>
                  <a:lnTo>
                    <a:pt x="2" y="355"/>
                  </a:lnTo>
                  <a:lnTo>
                    <a:pt x="0" y="2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lIns="68580" tIns="34290" rIns="68580" bIns="3429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 rot="20045826">
              <a:off x="11485797" y="3220123"/>
              <a:ext cx="492443" cy="9434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</a:t>
              </a:r>
              <a:endParaRPr lang="zh-CN" altLang="en-US" sz="2000" b="1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3" name="KSO_Shape"/>
          <p:cNvSpPr>
            <a:spLocks/>
          </p:cNvSpPr>
          <p:nvPr/>
        </p:nvSpPr>
        <p:spPr bwMode="auto">
          <a:xfrm rot="20328015">
            <a:off x="5346750" y="5432644"/>
            <a:ext cx="1223794" cy="1044866"/>
          </a:xfrm>
          <a:custGeom>
            <a:avLst/>
            <a:gdLst>
              <a:gd name="T0" fmla="*/ 0 w 1360"/>
              <a:gd name="T1" fmla="*/ 0 h 1358"/>
              <a:gd name="T2" fmla="*/ 46 w 1360"/>
              <a:gd name="T3" fmla="*/ 0 h 1358"/>
              <a:gd name="T4" fmla="*/ 46 w 1360"/>
              <a:gd name="T5" fmla="*/ 38 h 1358"/>
              <a:gd name="T6" fmla="*/ 46 w 1360"/>
              <a:gd name="T7" fmla="*/ 100 h 1358"/>
              <a:gd name="T8" fmla="*/ 50 w 1360"/>
              <a:gd name="T9" fmla="*/ 157 h 1358"/>
              <a:gd name="T10" fmla="*/ 56 w 1360"/>
              <a:gd name="T11" fmla="*/ 209 h 1358"/>
              <a:gd name="T12" fmla="*/ 65 w 1360"/>
              <a:gd name="T13" fmla="*/ 257 h 1358"/>
              <a:gd name="T14" fmla="*/ 75 w 1360"/>
              <a:gd name="T15" fmla="*/ 299 h 1358"/>
              <a:gd name="T16" fmla="*/ 88 w 1360"/>
              <a:gd name="T17" fmla="*/ 336 h 1358"/>
              <a:gd name="T18" fmla="*/ 104 w 1360"/>
              <a:gd name="T19" fmla="*/ 368 h 1358"/>
              <a:gd name="T20" fmla="*/ 123 w 1360"/>
              <a:gd name="T21" fmla="*/ 395 h 1358"/>
              <a:gd name="T22" fmla="*/ 144 w 1360"/>
              <a:gd name="T23" fmla="*/ 420 h 1358"/>
              <a:gd name="T24" fmla="*/ 169 w 1360"/>
              <a:gd name="T25" fmla="*/ 439 h 1358"/>
              <a:gd name="T26" fmla="*/ 198 w 1360"/>
              <a:gd name="T27" fmla="*/ 456 h 1358"/>
              <a:gd name="T28" fmla="*/ 230 w 1360"/>
              <a:gd name="T29" fmla="*/ 470 h 1358"/>
              <a:gd name="T30" fmla="*/ 267 w 1360"/>
              <a:gd name="T31" fmla="*/ 481 h 1358"/>
              <a:gd name="T32" fmla="*/ 305 w 1360"/>
              <a:gd name="T33" fmla="*/ 489 h 1358"/>
              <a:gd name="T34" fmla="*/ 349 w 1360"/>
              <a:gd name="T35" fmla="*/ 495 h 1358"/>
              <a:gd name="T36" fmla="*/ 397 w 1360"/>
              <a:gd name="T37" fmla="*/ 495 h 1358"/>
              <a:gd name="T38" fmla="*/ 990 w 1360"/>
              <a:gd name="T39" fmla="*/ 495 h 1358"/>
              <a:gd name="T40" fmla="*/ 990 w 1360"/>
              <a:gd name="T41" fmla="*/ 199 h 1358"/>
              <a:gd name="T42" fmla="*/ 1360 w 1360"/>
              <a:gd name="T43" fmla="*/ 779 h 1358"/>
              <a:gd name="T44" fmla="*/ 990 w 1360"/>
              <a:gd name="T45" fmla="*/ 1358 h 1358"/>
              <a:gd name="T46" fmla="*/ 990 w 1360"/>
              <a:gd name="T47" fmla="*/ 1358 h 1358"/>
              <a:gd name="T48" fmla="*/ 990 w 1360"/>
              <a:gd name="T49" fmla="*/ 1061 h 1358"/>
              <a:gd name="T50" fmla="*/ 506 w 1360"/>
              <a:gd name="T51" fmla="*/ 1061 h 1358"/>
              <a:gd name="T52" fmla="*/ 445 w 1360"/>
              <a:gd name="T53" fmla="*/ 1059 h 1358"/>
              <a:gd name="T54" fmla="*/ 386 w 1360"/>
              <a:gd name="T55" fmla="*/ 1053 h 1358"/>
              <a:gd name="T56" fmla="*/ 334 w 1360"/>
              <a:gd name="T57" fmla="*/ 1043 h 1358"/>
              <a:gd name="T58" fmla="*/ 286 w 1360"/>
              <a:gd name="T59" fmla="*/ 1028 h 1358"/>
              <a:gd name="T60" fmla="*/ 242 w 1360"/>
              <a:gd name="T61" fmla="*/ 1011 h 1358"/>
              <a:gd name="T62" fmla="*/ 203 w 1360"/>
              <a:gd name="T63" fmla="*/ 988 h 1358"/>
              <a:gd name="T64" fmla="*/ 169 w 1360"/>
              <a:gd name="T65" fmla="*/ 963 h 1358"/>
              <a:gd name="T66" fmla="*/ 140 w 1360"/>
              <a:gd name="T67" fmla="*/ 932 h 1358"/>
              <a:gd name="T68" fmla="*/ 102 w 1360"/>
              <a:gd name="T69" fmla="*/ 880 h 1358"/>
              <a:gd name="T70" fmla="*/ 71 w 1360"/>
              <a:gd name="T71" fmla="*/ 827 h 1358"/>
              <a:gd name="T72" fmla="*/ 46 w 1360"/>
              <a:gd name="T73" fmla="*/ 767 h 1358"/>
              <a:gd name="T74" fmla="*/ 29 w 1360"/>
              <a:gd name="T75" fmla="*/ 704 h 1358"/>
              <a:gd name="T76" fmla="*/ 23 w 1360"/>
              <a:gd name="T77" fmla="*/ 667 h 1358"/>
              <a:gd name="T78" fmla="*/ 17 w 1360"/>
              <a:gd name="T79" fmla="*/ 627 h 1358"/>
              <a:gd name="T80" fmla="*/ 12 w 1360"/>
              <a:gd name="T81" fmla="*/ 583 h 1358"/>
              <a:gd name="T82" fmla="*/ 8 w 1360"/>
              <a:gd name="T83" fmla="*/ 533 h 1358"/>
              <a:gd name="T84" fmla="*/ 4 w 1360"/>
              <a:gd name="T85" fmla="*/ 478 h 1358"/>
              <a:gd name="T86" fmla="*/ 2 w 1360"/>
              <a:gd name="T87" fmla="*/ 418 h 1358"/>
              <a:gd name="T88" fmla="*/ 2 w 1360"/>
              <a:gd name="T89" fmla="*/ 355 h 1358"/>
              <a:gd name="T90" fmla="*/ 0 w 1360"/>
              <a:gd name="T91" fmla="*/ 284 h 1358"/>
              <a:gd name="T92" fmla="*/ 0 w 1360"/>
              <a:gd name="T93" fmla="*/ 0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60" h="1358">
                <a:moveTo>
                  <a:pt x="0" y="0"/>
                </a:moveTo>
                <a:lnTo>
                  <a:pt x="46" y="0"/>
                </a:lnTo>
                <a:lnTo>
                  <a:pt x="46" y="38"/>
                </a:lnTo>
                <a:lnTo>
                  <a:pt x="46" y="100"/>
                </a:lnTo>
                <a:lnTo>
                  <a:pt x="50" y="157"/>
                </a:lnTo>
                <a:lnTo>
                  <a:pt x="56" y="209"/>
                </a:lnTo>
                <a:lnTo>
                  <a:pt x="65" y="257"/>
                </a:lnTo>
                <a:lnTo>
                  <a:pt x="75" y="299"/>
                </a:lnTo>
                <a:lnTo>
                  <a:pt x="88" y="336"/>
                </a:lnTo>
                <a:lnTo>
                  <a:pt x="104" y="368"/>
                </a:lnTo>
                <a:lnTo>
                  <a:pt x="123" y="395"/>
                </a:lnTo>
                <a:lnTo>
                  <a:pt x="144" y="420"/>
                </a:lnTo>
                <a:lnTo>
                  <a:pt x="169" y="439"/>
                </a:lnTo>
                <a:lnTo>
                  <a:pt x="198" y="456"/>
                </a:lnTo>
                <a:lnTo>
                  <a:pt x="230" y="470"/>
                </a:lnTo>
                <a:lnTo>
                  <a:pt x="267" y="481"/>
                </a:lnTo>
                <a:lnTo>
                  <a:pt x="305" y="489"/>
                </a:lnTo>
                <a:lnTo>
                  <a:pt x="349" y="495"/>
                </a:lnTo>
                <a:lnTo>
                  <a:pt x="397" y="495"/>
                </a:lnTo>
                <a:lnTo>
                  <a:pt x="990" y="495"/>
                </a:lnTo>
                <a:lnTo>
                  <a:pt x="990" y="199"/>
                </a:lnTo>
                <a:lnTo>
                  <a:pt x="1360" y="779"/>
                </a:lnTo>
                <a:lnTo>
                  <a:pt x="990" y="1358"/>
                </a:lnTo>
                <a:lnTo>
                  <a:pt x="990" y="1358"/>
                </a:lnTo>
                <a:lnTo>
                  <a:pt x="990" y="1061"/>
                </a:lnTo>
                <a:lnTo>
                  <a:pt x="506" y="1061"/>
                </a:lnTo>
                <a:lnTo>
                  <a:pt x="445" y="1059"/>
                </a:lnTo>
                <a:lnTo>
                  <a:pt x="386" y="1053"/>
                </a:lnTo>
                <a:lnTo>
                  <a:pt x="334" y="1043"/>
                </a:lnTo>
                <a:lnTo>
                  <a:pt x="286" y="1028"/>
                </a:lnTo>
                <a:lnTo>
                  <a:pt x="242" y="1011"/>
                </a:lnTo>
                <a:lnTo>
                  <a:pt x="203" y="988"/>
                </a:lnTo>
                <a:lnTo>
                  <a:pt x="169" y="963"/>
                </a:lnTo>
                <a:lnTo>
                  <a:pt x="140" y="932"/>
                </a:lnTo>
                <a:lnTo>
                  <a:pt x="102" y="880"/>
                </a:lnTo>
                <a:lnTo>
                  <a:pt x="71" y="827"/>
                </a:lnTo>
                <a:lnTo>
                  <a:pt x="46" y="767"/>
                </a:lnTo>
                <a:lnTo>
                  <a:pt x="29" y="704"/>
                </a:lnTo>
                <a:lnTo>
                  <a:pt x="23" y="667"/>
                </a:lnTo>
                <a:lnTo>
                  <a:pt x="17" y="627"/>
                </a:lnTo>
                <a:lnTo>
                  <a:pt x="12" y="583"/>
                </a:lnTo>
                <a:lnTo>
                  <a:pt x="8" y="533"/>
                </a:lnTo>
                <a:lnTo>
                  <a:pt x="4" y="478"/>
                </a:lnTo>
                <a:lnTo>
                  <a:pt x="2" y="418"/>
                </a:lnTo>
                <a:lnTo>
                  <a:pt x="2" y="355"/>
                </a:lnTo>
                <a:lnTo>
                  <a:pt x="0" y="28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</a:rPr>
              <a:t>2</a:t>
            </a:r>
            <a:endParaRPr lang="zh-CN" altLang="en-US" sz="2000" b="1" dirty="0">
              <a:solidFill>
                <a:srgbClr val="FFFFFF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438820" y="4245280"/>
            <a:ext cx="1739722" cy="1600132"/>
            <a:chOff x="2158902" y="4786449"/>
            <a:chExt cx="1739722" cy="1600132"/>
          </a:xfrm>
        </p:grpSpPr>
        <p:sp>
          <p:nvSpPr>
            <p:cNvPr id="16" name="KSO_Shape"/>
            <p:cNvSpPr>
              <a:spLocks/>
            </p:cNvSpPr>
            <p:nvPr/>
          </p:nvSpPr>
          <p:spPr bwMode="auto">
            <a:xfrm>
              <a:off x="2849538" y="4942043"/>
              <a:ext cx="391675" cy="1288944"/>
            </a:xfrm>
            <a:custGeom>
              <a:avLst/>
              <a:gdLst>
                <a:gd name="T0" fmla="*/ 206776 w 3409951"/>
                <a:gd name="T1" fmla="*/ 1388383 h 14859002"/>
                <a:gd name="T2" fmla="*/ 413168 w 3409951"/>
                <a:gd name="T3" fmla="*/ 1594390 h 14859002"/>
                <a:gd name="T4" fmla="*/ 206776 w 3409951"/>
                <a:gd name="T5" fmla="*/ 1800397 h 14859002"/>
                <a:gd name="T6" fmla="*/ 385 w 3409951"/>
                <a:gd name="T7" fmla="*/ 1594390 h 14859002"/>
                <a:gd name="T8" fmla="*/ 206776 w 3409951"/>
                <a:gd name="T9" fmla="*/ 1388383 h 14859002"/>
                <a:gd name="T10" fmla="*/ 206523 w 3409951"/>
                <a:gd name="T11" fmla="*/ 0 h 14859002"/>
                <a:gd name="T12" fmla="*/ 412591 w 3409951"/>
                <a:gd name="T13" fmla="*/ 205569 h 14859002"/>
                <a:gd name="T14" fmla="*/ 412591 w 3409951"/>
                <a:gd name="T15" fmla="*/ 1085607 h 14859002"/>
                <a:gd name="T16" fmla="*/ 206523 w 3409951"/>
                <a:gd name="T17" fmla="*/ 1291631 h 14859002"/>
                <a:gd name="T18" fmla="*/ 0 w 3409951"/>
                <a:gd name="T19" fmla="*/ 1085607 h 14859002"/>
                <a:gd name="T20" fmla="*/ 0 w 3409951"/>
                <a:gd name="T21" fmla="*/ 205569 h 14859002"/>
                <a:gd name="T22" fmla="*/ 206523 w 3409951"/>
                <a:gd name="T23" fmla="*/ 0 h 1485900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3409951" h="14859002">
                  <a:moveTo>
                    <a:pt x="1706563" y="11458576"/>
                  </a:moveTo>
                  <a:cubicBezTo>
                    <a:pt x="2647318" y="11458576"/>
                    <a:pt x="3409951" y="12219787"/>
                    <a:pt x="3409951" y="13158789"/>
                  </a:cubicBezTo>
                  <a:cubicBezTo>
                    <a:pt x="3409951" y="14097791"/>
                    <a:pt x="2647318" y="14859002"/>
                    <a:pt x="1706563" y="14859002"/>
                  </a:cubicBezTo>
                  <a:cubicBezTo>
                    <a:pt x="765808" y="14859002"/>
                    <a:pt x="3175" y="14097791"/>
                    <a:pt x="3175" y="13158789"/>
                  </a:cubicBezTo>
                  <a:cubicBezTo>
                    <a:pt x="3175" y="12219787"/>
                    <a:pt x="765808" y="11458576"/>
                    <a:pt x="1706563" y="11458576"/>
                  </a:cubicBezTo>
                  <a:close/>
                  <a:moveTo>
                    <a:pt x="1704476" y="0"/>
                  </a:moveTo>
                  <a:cubicBezTo>
                    <a:pt x="2645135" y="0"/>
                    <a:pt x="3405188" y="761970"/>
                    <a:pt x="3405188" y="1696602"/>
                  </a:cubicBezTo>
                  <a:cubicBezTo>
                    <a:pt x="3405188" y="1696602"/>
                    <a:pt x="3405188" y="1696602"/>
                    <a:pt x="3405188" y="8959708"/>
                  </a:cubicBezTo>
                  <a:cubicBezTo>
                    <a:pt x="3405188" y="9898094"/>
                    <a:pt x="2645135" y="10660063"/>
                    <a:pt x="1704476" y="10660063"/>
                  </a:cubicBezTo>
                  <a:cubicBezTo>
                    <a:pt x="763816" y="10660063"/>
                    <a:pt x="0" y="9898094"/>
                    <a:pt x="0" y="8959708"/>
                  </a:cubicBezTo>
                  <a:cubicBezTo>
                    <a:pt x="0" y="8959708"/>
                    <a:pt x="0" y="8959708"/>
                    <a:pt x="0" y="1696602"/>
                  </a:cubicBezTo>
                  <a:cubicBezTo>
                    <a:pt x="0" y="761970"/>
                    <a:pt x="763816" y="0"/>
                    <a:pt x="1704476" y="0"/>
                  </a:cubicBezTo>
                  <a:close/>
                </a:path>
              </a:pathLst>
            </a:custGeom>
            <a:solidFill>
              <a:srgbClr val="FF0000">
                <a:alpha val="66000"/>
              </a:srgbClr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2158902" y="4786449"/>
              <a:ext cx="1739722" cy="1600132"/>
            </a:xfrm>
            <a:prstGeom prst="ellipse">
              <a:avLst/>
            </a:prstGeom>
            <a:noFill/>
            <a:ln w="117475">
              <a:solidFill>
                <a:srgbClr val="FF0000">
                  <a:alpha val="66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423187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2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25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7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1163464" y="280416"/>
            <a:ext cx="9772760" cy="2023872"/>
          </a:xfrm>
          <a:prstGeom prst="roundRect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445811" y="810214"/>
            <a:ext cx="92080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上海市反电信网络诈骗</a:t>
            </a:r>
            <a:r>
              <a: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中心平台</a:t>
            </a:r>
            <a:endParaRPr lang="zh-CN" altLang="zh-CN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51391" y="3144983"/>
            <a:ext cx="4095957" cy="293716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 w="88900">
            <a:solidFill>
              <a:schemeClr val="bg1">
                <a:lumMod val="85000"/>
              </a:schemeClr>
            </a:solidFill>
          </a:ln>
          <a:effectLst>
            <a:outerShdw blurRad="508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613606" y="3144982"/>
            <a:ext cx="4095957" cy="293716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 w="88900">
            <a:solidFill>
              <a:schemeClr val="bg1">
                <a:lumMod val="85000"/>
              </a:schemeClr>
            </a:solidFill>
          </a:ln>
          <a:effectLst>
            <a:outerShdw blurRad="508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7200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1163464" y="280416"/>
            <a:ext cx="9772760" cy="2023872"/>
          </a:xfrm>
          <a:prstGeom prst="roundRect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99259" y="907631"/>
            <a:ext cx="92080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</a:t>
            </a:r>
            <a:r>
              <a: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公司全员信息安全素养教育</a:t>
            </a:r>
            <a:endParaRPr lang="zh-CN" altLang="zh-CN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875778" y="3040213"/>
            <a:ext cx="529098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员工的安全素养是企业信息管理短板，员工的任何一次非安全、非职业行为，都可能造成公司重大的安全事件。</a:t>
            </a:r>
            <a:endParaRPr lang="zh-CN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875777" y="4280653"/>
            <a:ext cx="544338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为了解决这个问题，上海电信安全管理部门自己编纂文案，制作视频，以生动形象的动画卡通形式向员工传递企业核心安全理念，提升全员信息安全素养。</a:t>
            </a:r>
            <a:endParaRPr lang="zh-CN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288473" y="3040213"/>
            <a:ext cx="3532909" cy="25638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effectLst>
            <a:outerShdw blurRad="50800" dist="63500" dir="2700000" algn="tl" rotWithShape="0">
              <a:schemeClr val="bg1">
                <a:lumMod val="85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6959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1163464" y="280416"/>
            <a:ext cx="9772760" cy="2023872"/>
          </a:xfrm>
          <a:prstGeom prst="roundRect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99259" y="907631"/>
            <a:ext cx="92080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</a:t>
            </a:r>
            <a:r>
              <a: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公司全员信息安全素养教育</a:t>
            </a:r>
            <a:endParaRPr lang="zh-CN" altLang="zh-CN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公共场所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163465" y="2578240"/>
            <a:ext cx="9772759" cy="4063192"/>
          </a:xfrm>
          <a:prstGeom prst="rect">
            <a:avLst/>
          </a:prstGeom>
          <a:ln w="34925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6083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009303" y="4089423"/>
            <a:ext cx="4194628" cy="45719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730753" y="2917419"/>
            <a:ext cx="4730496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7200" b="1" cap="none" spc="0" dirty="0" smtClean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THANKS</a:t>
            </a:r>
            <a:endParaRPr lang="zh-CN" altLang="en-US" sz="7200" b="1" cap="none" spc="0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0500" y="6337300"/>
            <a:ext cx="3818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>
                    <a:alpha val="54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业内交流 未经授权请勿外传或共享</a:t>
            </a:r>
            <a:endParaRPr lang="zh-CN" altLang="en-US" sz="1600" b="1" dirty="0">
              <a:solidFill>
                <a:schemeClr val="bg1">
                  <a:alpha val="54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72063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6478457" y="2093021"/>
            <a:ext cx="407851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AFB9C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中国电信上海公司</a:t>
            </a:r>
            <a:endParaRPr lang="en-US" altLang="zh-CN" sz="3200" b="1" dirty="0" smtClean="0">
              <a:solidFill>
                <a:srgbClr val="AFB9C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dirty="0">
                <a:solidFill>
                  <a:srgbClr val="AFB9C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信息安全</a:t>
            </a:r>
            <a:r>
              <a:rPr lang="zh-CN" altLang="en-US" sz="2800" b="1" dirty="0" smtClean="0">
                <a:solidFill>
                  <a:srgbClr val="AFB9C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</a:t>
            </a:r>
            <a:endParaRPr lang="en-US" altLang="zh-CN" sz="2800" b="1" dirty="0" smtClean="0">
              <a:solidFill>
                <a:srgbClr val="AFB9C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800" b="1" dirty="0">
              <a:solidFill>
                <a:srgbClr val="AFB9C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800" b="1" dirty="0" smtClean="0">
              <a:solidFill>
                <a:srgbClr val="AFB9C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600" b="1" dirty="0">
              <a:solidFill>
                <a:srgbClr val="AFB9C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200" b="1" dirty="0" smtClean="0">
                <a:solidFill>
                  <a:srgbClr val="AFB9C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孙 锦泉</a:t>
            </a:r>
            <a:endParaRPr lang="en-US" altLang="zh-CN" sz="3200" b="1" dirty="0" smtClean="0">
              <a:solidFill>
                <a:srgbClr val="AFB9C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b="1" dirty="0" smtClean="0">
                <a:solidFill>
                  <a:srgbClr val="AFB9C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James Sun</a:t>
            </a:r>
            <a:endParaRPr lang="zh-CN" altLang="en-US" sz="2000" b="1" dirty="0">
              <a:solidFill>
                <a:srgbClr val="AFB9C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69429" y="1753849"/>
            <a:ext cx="4991724" cy="400633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effectLst>
            <a:outerShdw blurRad="50800" dist="63500" dir="2700000" algn="tl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21755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圆角矩形 28"/>
          <p:cNvSpPr/>
          <p:nvPr/>
        </p:nvSpPr>
        <p:spPr>
          <a:xfrm>
            <a:off x="1480457" y="609600"/>
            <a:ext cx="9173029" cy="1175655"/>
          </a:xfrm>
          <a:prstGeom prst="roundRect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运营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商是用户个人隐私的泄密者还是守护者？</a:t>
            </a:r>
            <a:endParaRPr lang="en-US" altLang="zh-CN" sz="32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Leaker or Protector?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600200" y="4632290"/>
            <a:ext cx="4659086" cy="1865492"/>
          </a:xfrm>
          <a:prstGeom prst="roundRect">
            <a:avLst>
              <a:gd name="adj" fmla="val 0"/>
            </a:avLst>
          </a:prstGeom>
          <a:blipFill>
            <a:blip r:embed="rId2" cstate="print"/>
            <a:stretch>
              <a:fillRect/>
            </a:stretch>
          </a:blipFill>
          <a:ln w="88900">
            <a:solidFill>
              <a:schemeClr val="bg1">
                <a:lumMod val="75000"/>
              </a:schemeClr>
            </a:solidFill>
          </a:ln>
          <a:effectLst>
            <a:outerShdw blurRad="50800" dist="139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5994400" y="2107494"/>
            <a:ext cx="4659086" cy="1865492"/>
          </a:xfrm>
          <a:prstGeom prst="roundRect">
            <a:avLst>
              <a:gd name="adj" fmla="val 0"/>
            </a:avLst>
          </a:prstGeom>
          <a:blipFill>
            <a:blip r:embed="rId3" cstate="print"/>
            <a:stretch>
              <a:fillRect/>
            </a:stretch>
          </a:blipFill>
          <a:ln w="88900">
            <a:solidFill>
              <a:schemeClr val="bg1">
                <a:lumMod val="75000"/>
              </a:schemeClr>
            </a:solidFill>
          </a:ln>
          <a:effectLst>
            <a:outerShdw blurRad="50800" dist="139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6686" y="4632290"/>
            <a:ext cx="3606800" cy="1865492"/>
          </a:xfrm>
          <a:prstGeom prst="rect">
            <a:avLst/>
          </a:prstGeom>
          <a:ln w="88900">
            <a:solidFill>
              <a:schemeClr val="bg1">
                <a:lumMod val="75000"/>
              </a:schemeClr>
            </a:solidFill>
          </a:ln>
          <a:effectLst>
            <a:outerShdw blurRad="50800" dist="139700" dir="2700000" algn="tl" rotWithShape="0">
              <a:schemeClr val="tx1">
                <a:alpha val="40000"/>
              </a:schemeClr>
            </a:outerShdw>
          </a:effectLst>
        </p:spPr>
      </p:pic>
      <p:grpSp>
        <p:nvGrpSpPr>
          <p:cNvPr id="9" name="组合 8"/>
          <p:cNvGrpSpPr/>
          <p:nvPr/>
        </p:nvGrpSpPr>
        <p:grpSpPr>
          <a:xfrm>
            <a:off x="1600200" y="2107494"/>
            <a:ext cx="3606800" cy="1865492"/>
            <a:chOff x="1600200" y="2107494"/>
            <a:chExt cx="3606800" cy="1865492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0200" y="2107494"/>
              <a:ext cx="3606800" cy="1865492"/>
            </a:xfrm>
            <a:prstGeom prst="rect">
              <a:avLst/>
            </a:prstGeom>
            <a:ln w="88900">
              <a:solidFill>
                <a:schemeClr val="bg1">
                  <a:lumMod val="75000"/>
                </a:schemeClr>
              </a:solidFill>
            </a:ln>
            <a:effectLst>
              <a:outerShdw blurRad="50800" dist="139700" dir="2700000" algn="tl" rotWithShape="0">
                <a:schemeClr val="tx1">
                  <a:alpha val="40000"/>
                </a:schemeClr>
              </a:outerShdw>
            </a:effectLst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6" cstate="print">
              <a:clrChange>
                <a:clrFrom>
                  <a:srgbClr val="7D674A"/>
                </a:clrFrom>
                <a:clrTo>
                  <a:srgbClr val="7D674A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34229" y="2650052"/>
              <a:ext cx="608563" cy="391728"/>
            </a:xfrm>
            <a:prstGeom prst="rect">
              <a:avLst/>
            </a:prstGeom>
            <a:effectLst>
              <a:softEdge rad="88900"/>
            </a:effectLst>
          </p:spPr>
        </p:pic>
      </p:grpSp>
    </p:spTree>
    <p:extLst>
      <p:ext uri="{BB962C8B-B14F-4D97-AF65-F5344CB8AC3E}">
        <p14:creationId xmlns:p14="http://schemas.microsoft.com/office/powerpoint/2010/main" val="15639650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1600200" y="4632290"/>
            <a:ext cx="4659086" cy="1865492"/>
          </a:xfrm>
          <a:prstGeom prst="roundRect">
            <a:avLst>
              <a:gd name="adj" fmla="val 0"/>
            </a:avLst>
          </a:prstGeom>
          <a:blipFill>
            <a:blip r:embed="rId4" cstate="print"/>
            <a:stretch>
              <a:fillRect/>
            </a:stretch>
          </a:blipFill>
          <a:ln w="88900">
            <a:solidFill>
              <a:schemeClr val="bg1">
                <a:lumMod val="75000"/>
              </a:schemeClr>
            </a:solidFill>
          </a:ln>
          <a:effectLst>
            <a:outerShdw blurRad="50800" dist="139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5994400" y="2107494"/>
            <a:ext cx="4659086" cy="1865492"/>
          </a:xfrm>
          <a:prstGeom prst="roundRect">
            <a:avLst>
              <a:gd name="adj" fmla="val 0"/>
            </a:avLst>
          </a:prstGeom>
          <a:blipFill>
            <a:blip r:embed="rId5" cstate="print"/>
            <a:stretch>
              <a:fillRect/>
            </a:stretch>
          </a:blipFill>
          <a:ln w="88900">
            <a:solidFill>
              <a:schemeClr val="bg1">
                <a:lumMod val="75000"/>
              </a:schemeClr>
            </a:solidFill>
          </a:ln>
          <a:effectLst>
            <a:outerShdw blurRad="50800" dist="1397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10000号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167433" y="6192982"/>
            <a:ext cx="609600" cy="6096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6686" y="4632290"/>
            <a:ext cx="3606800" cy="1865492"/>
          </a:xfrm>
          <a:prstGeom prst="rect">
            <a:avLst/>
          </a:prstGeom>
          <a:ln w="88900">
            <a:solidFill>
              <a:schemeClr val="bg1">
                <a:lumMod val="75000"/>
              </a:schemeClr>
            </a:solidFill>
          </a:ln>
          <a:effectLst>
            <a:outerShdw blurRad="50800" dist="139700" dir="2700000" algn="tl" rotWithShape="0">
              <a:schemeClr val="tx1">
                <a:alpha val="40000"/>
              </a:schemeClr>
            </a:outerShdw>
          </a:effectLst>
        </p:spPr>
      </p:pic>
      <p:sp>
        <p:nvSpPr>
          <p:cNvPr id="9" name="圆角矩形 8"/>
          <p:cNvSpPr/>
          <p:nvPr/>
        </p:nvSpPr>
        <p:spPr>
          <a:xfrm>
            <a:off x="1480457" y="609600"/>
            <a:ext cx="9173029" cy="1175655"/>
          </a:xfrm>
          <a:prstGeom prst="roundRect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运营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商是用户个人隐私的泄密者还是守护者？</a:t>
            </a:r>
            <a:endParaRPr lang="en-US" altLang="zh-CN" sz="32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Leaker or Protector?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600200" y="2107494"/>
            <a:ext cx="3606800" cy="1865492"/>
            <a:chOff x="1600200" y="2107494"/>
            <a:chExt cx="3606800" cy="1865492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0200" y="2107494"/>
              <a:ext cx="3606800" cy="1865492"/>
            </a:xfrm>
            <a:prstGeom prst="rect">
              <a:avLst/>
            </a:prstGeom>
            <a:ln w="88900">
              <a:solidFill>
                <a:schemeClr val="bg1">
                  <a:lumMod val="75000"/>
                </a:schemeClr>
              </a:solidFill>
            </a:ln>
            <a:effectLst>
              <a:outerShdw blurRad="50800" dist="139700" dir="2700000" algn="tl" rotWithShape="0">
                <a:schemeClr val="tx1">
                  <a:alpha val="40000"/>
                </a:schemeClr>
              </a:outerShdw>
            </a:effectLst>
          </p:spPr>
        </p:pic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7D674A"/>
                </a:clrFrom>
                <a:clrTo>
                  <a:srgbClr val="7D674A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34229" y="2650052"/>
              <a:ext cx="608563" cy="391728"/>
            </a:xfrm>
            <a:prstGeom prst="rect">
              <a:avLst/>
            </a:prstGeom>
            <a:effectLst>
              <a:softEdge rad="88900"/>
            </a:effectLst>
          </p:spPr>
        </p:pic>
      </p:grpSp>
    </p:spTree>
    <p:extLst>
      <p:ext uri="{BB962C8B-B14F-4D97-AF65-F5344CB8AC3E}">
        <p14:creationId xmlns:p14="http://schemas.microsoft.com/office/powerpoint/2010/main" val="500073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8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圆角矩形 28"/>
          <p:cNvSpPr/>
          <p:nvPr/>
        </p:nvSpPr>
        <p:spPr>
          <a:xfrm>
            <a:off x="1375525" y="609600"/>
            <a:ext cx="9173029" cy="1175655"/>
          </a:xfrm>
          <a:prstGeom prst="roundRect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运营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商如何保护用户的隐私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信息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32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How to protect the confidentiality of PII?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889760" y="2619103"/>
            <a:ext cx="3917876" cy="3383280"/>
          </a:xfrm>
          <a:prstGeom prst="roundRect">
            <a:avLst>
              <a:gd name="adj" fmla="val 6667"/>
            </a:avLst>
          </a:prstGeom>
          <a:noFill/>
          <a:ln>
            <a:solidFill>
              <a:schemeClr val="bg1">
                <a:alpha val="36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05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TECHNOLOGY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6241211" y="2619103"/>
            <a:ext cx="3917876" cy="3383280"/>
          </a:xfrm>
          <a:prstGeom prst="roundRect">
            <a:avLst>
              <a:gd name="adj" fmla="val 6667"/>
            </a:avLst>
          </a:prstGeom>
          <a:noFill/>
          <a:ln>
            <a:solidFill>
              <a:schemeClr val="bg1">
                <a:alpha val="36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05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MANAGEMENT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79117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1480457" y="870856"/>
            <a:ext cx="9173029" cy="1366295"/>
          </a:xfrm>
          <a:prstGeom prst="roundRect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583769" y="1261615"/>
            <a:ext cx="898434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运营商基于用户个人隐私保护的</a:t>
            </a: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IT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治理体系</a:t>
            </a:r>
            <a:endParaRPr lang="en-US" altLang="zh-CN" sz="32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IT governance based on PII protecting</a:t>
            </a:r>
            <a:endParaRPr lang="zh-CN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889760" y="2619103"/>
            <a:ext cx="2179320" cy="3383280"/>
          </a:xfrm>
          <a:prstGeom prst="roundRect">
            <a:avLst>
              <a:gd name="adj" fmla="val 2588"/>
            </a:avLst>
          </a:prstGeom>
          <a:noFill/>
          <a:ln>
            <a:solidFill>
              <a:schemeClr val="bg1">
                <a:alpha val="3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1899498" y="2633991"/>
            <a:ext cx="2179320" cy="944880"/>
          </a:xfrm>
          <a:prstGeom prst="roundRect">
            <a:avLst>
              <a:gd name="adj" fmla="val 6667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4986281" y="2619103"/>
            <a:ext cx="2191759" cy="3383280"/>
            <a:chOff x="1981200" y="2545080"/>
            <a:chExt cx="2191759" cy="3383280"/>
          </a:xfrm>
        </p:grpSpPr>
        <p:sp>
          <p:nvSpPr>
            <p:cNvPr id="10" name="圆角矩形 9"/>
            <p:cNvSpPr/>
            <p:nvPr/>
          </p:nvSpPr>
          <p:spPr>
            <a:xfrm>
              <a:off x="1981200" y="2545080"/>
              <a:ext cx="2179320" cy="3383280"/>
            </a:xfrm>
            <a:prstGeom prst="roundRect">
              <a:avLst>
                <a:gd name="adj" fmla="val 2588"/>
              </a:avLst>
            </a:prstGeom>
            <a:noFill/>
            <a:ln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1993639" y="2553493"/>
              <a:ext cx="2179320" cy="944880"/>
            </a:xfrm>
            <a:prstGeom prst="roundRect">
              <a:avLst>
                <a:gd name="adj" fmla="val 6667"/>
              </a:avLst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8107680" y="2619103"/>
            <a:ext cx="2179320" cy="3383280"/>
          </a:xfrm>
          <a:prstGeom prst="roundRect">
            <a:avLst>
              <a:gd name="adj" fmla="val 3170"/>
            </a:avLst>
          </a:prstGeom>
          <a:noFill/>
          <a:ln>
            <a:solidFill>
              <a:schemeClr val="bg1">
                <a:alpha val="3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8107680" y="2630536"/>
            <a:ext cx="2179320" cy="944880"/>
          </a:xfrm>
          <a:prstGeom prst="roundRect">
            <a:avLst>
              <a:gd name="adj" fmla="val 6667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27"/>
          <p:cNvSpPr>
            <a:spLocks noEditPoints="1"/>
          </p:cNvSpPr>
          <p:nvPr/>
        </p:nvSpPr>
        <p:spPr bwMode="auto">
          <a:xfrm>
            <a:off x="2744530" y="2919616"/>
            <a:ext cx="464588" cy="355600"/>
          </a:xfrm>
          <a:custGeom>
            <a:avLst/>
            <a:gdLst>
              <a:gd name="T0" fmla="*/ 87 w 87"/>
              <a:gd name="T1" fmla="*/ 50 h 59"/>
              <a:gd name="T2" fmla="*/ 87 w 87"/>
              <a:gd name="T3" fmla="*/ 54 h 59"/>
              <a:gd name="T4" fmla="*/ 80 w 87"/>
              <a:gd name="T5" fmla="*/ 59 h 59"/>
              <a:gd name="T6" fmla="*/ 7 w 87"/>
              <a:gd name="T7" fmla="*/ 59 h 59"/>
              <a:gd name="T8" fmla="*/ 0 w 87"/>
              <a:gd name="T9" fmla="*/ 54 h 59"/>
              <a:gd name="T10" fmla="*/ 0 w 87"/>
              <a:gd name="T11" fmla="*/ 50 h 59"/>
              <a:gd name="T12" fmla="*/ 7 w 87"/>
              <a:gd name="T13" fmla="*/ 50 h 59"/>
              <a:gd name="T14" fmla="*/ 80 w 87"/>
              <a:gd name="T15" fmla="*/ 50 h 59"/>
              <a:gd name="T16" fmla="*/ 87 w 87"/>
              <a:gd name="T17" fmla="*/ 50 h 59"/>
              <a:gd name="T18" fmla="*/ 11 w 87"/>
              <a:gd name="T19" fmla="*/ 40 h 59"/>
              <a:gd name="T20" fmla="*/ 11 w 87"/>
              <a:gd name="T21" fmla="*/ 8 h 59"/>
              <a:gd name="T22" fmla="*/ 19 w 87"/>
              <a:gd name="T23" fmla="*/ 0 h 59"/>
              <a:gd name="T24" fmla="*/ 68 w 87"/>
              <a:gd name="T25" fmla="*/ 0 h 59"/>
              <a:gd name="T26" fmla="*/ 76 w 87"/>
              <a:gd name="T27" fmla="*/ 8 h 59"/>
              <a:gd name="T28" fmla="*/ 76 w 87"/>
              <a:gd name="T29" fmla="*/ 40 h 59"/>
              <a:gd name="T30" fmla="*/ 68 w 87"/>
              <a:gd name="T31" fmla="*/ 47 h 59"/>
              <a:gd name="T32" fmla="*/ 19 w 87"/>
              <a:gd name="T33" fmla="*/ 47 h 59"/>
              <a:gd name="T34" fmla="*/ 11 w 87"/>
              <a:gd name="T35" fmla="*/ 40 h 59"/>
              <a:gd name="T36" fmla="*/ 17 w 87"/>
              <a:gd name="T37" fmla="*/ 40 h 59"/>
              <a:gd name="T38" fmla="*/ 19 w 87"/>
              <a:gd name="T39" fmla="*/ 41 h 59"/>
              <a:gd name="T40" fmla="*/ 68 w 87"/>
              <a:gd name="T41" fmla="*/ 41 h 59"/>
              <a:gd name="T42" fmla="*/ 70 w 87"/>
              <a:gd name="T43" fmla="*/ 40 h 59"/>
              <a:gd name="T44" fmla="*/ 70 w 87"/>
              <a:gd name="T45" fmla="*/ 8 h 59"/>
              <a:gd name="T46" fmla="*/ 68 w 87"/>
              <a:gd name="T47" fmla="*/ 6 h 59"/>
              <a:gd name="T48" fmla="*/ 19 w 87"/>
              <a:gd name="T49" fmla="*/ 6 h 59"/>
              <a:gd name="T50" fmla="*/ 17 w 87"/>
              <a:gd name="T51" fmla="*/ 8 h 59"/>
              <a:gd name="T52" fmla="*/ 17 w 87"/>
              <a:gd name="T53" fmla="*/ 40 h 59"/>
              <a:gd name="T54" fmla="*/ 48 w 87"/>
              <a:gd name="T55" fmla="*/ 54 h 59"/>
              <a:gd name="T56" fmla="*/ 47 w 87"/>
              <a:gd name="T57" fmla="*/ 53 h 59"/>
              <a:gd name="T58" fmla="*/ 40 w 87"/>
              <a:gd name="T59" fmla="*/ 53 h 59"/>
              <a:gd name="T60" fmla="*/ 39 w 87"/>
              <a:gd name="T61" fmla="*/ 54 h 59"/>
              <a:gd name="T62" fmla="*/ 40 w 87"/>
              <a:gd name="T63" fmla="*/ 54 h 59"/>
              <a:gd name="T64" fmla="*/ 47 w 87"/>
              <a:gd name="T65" fmla="*/ 54 h 59"/>
              <a:gd name="T66" fmla="*/ 48 w 87"/>
              <a:gd name="T67" fmla="*/ 54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87" h="59">
                <a:moveTo>
                  <a:pt x="87" y="50"/>
                </a:moveTo>
                <a:cubicBezTo>
                  <a:pt x="87" y="54"/>
                  <a:pt x="87" y="54"/>
                  <a:pt x="87" y="54"/>
                </a:cubicBezTo>
                <a:cubicBezTo>
                  <a:pt x="87" y="57"/>
                  <a:pt x="84" y="59"/>
                  <a:pt x="80" y="59"/>
                </a:cubicBezTo>
                <a:cubicBezTo>
                  <a:pt x="7" y="59"/>
                  <a:pt x="7" y="59"/>
                  <a:pt x="7" y="59"/>
                </a:cubicBezTo>
                <a:cubicBezTo>
                  <a:pt x="3" y="59"/>
                  <a:pt x="0" y="57"/>
                  <a:pt x="0" y="54"/>
                </a:cubicBezTo>
                <a:cubicBezTo>
                  <a:pt x="0" y="50"/>
                  <a:pt x="0" y="50"/>
                  <a:pt x="0" y="50"/>
                </a:cubicBezTo>
                <a:cubicBezTo>
                  <a:pt x="7" y="50"/>
                  <a:pt x="7" y="50"/>
                  <a:pt x="7" y="50"/>
                </a:cubicBezTo>
                <a:cubicBezTo>
                  <a:pt x="80" y="50"/>
                  <a:pt x="80" y="50"/>
                  <a:pt x="80" y="50"/>
                </a:cubicBezTo>
                <a:lnTo>
                  <a:pt x="87" y="50"/>
                </a:lnTo>
                <a:close/>
                <a:moveTo>
                  <a:pt x="11" y="40"/>
                </a:moveTo>
                <a:cubicBezTo>
                  <a:pt x="11" y="8"/>
                  <a:pt x="11" y="8"/>
                  <a:pt x="11" y="8"/>
                </a:cubicBezTo>
                <a:cubicBezTo>
                  <a:pt x="11" y="4"/>
                  <a:pt x="15" y="0"/>
                  <a:pt x="19" y="0"/>
                </a:cubicBezTo>
                <a:cubicBezTo>
                  <a:pt x="68" y="0"/>
                  <a:pt x="68" y="0"/>
                  <a:pt x="68" y="0"/>
                </a:cubicBezTo>
                <a:cubicBezTo>
                  <a:pt x="72" y="0"/>
                  <a:pt x="76" y="4"/>
                  <a:pt x="76" y="8"/>
                </a:cubicBezTo>
                <a:cubicBezTo>
                  <a:pt x="76" y="40"/>
                  <a:pt x="76" y="40"/>
                  <a:pt x="76" y="40"/>
                </a:cubicBezTo>
                <a:cubicBezTo>
                  <a:pt x="76" y="44"/>
                  <a:pt x="72" y="47"/>
                  <a:pt x="68" y="47"/>
                </a:cubicBezTo>
                <a:cubicBezTo>
                  <a:pt x="19" y="47"/>
                  <a:pt x="19" y="47"/>
                  <a:pt x="19" y="47"/>
                </a:cubicBezTo>
                <a:cubicBezTo>
                  <a:pt x="15" y="47"/>
                  <a:pt x="11" y="44"/>
                  <a:pt x="11" y="40"/>
                </a:cubicBezTo>
                <a:close/>
                <a:moveTo>
                  <a:pt x="17" y="40"/>
                </a:moveTo>
                <a:cubicBezTo>
                  <a:pt x="17" y="41"/>
                  <a:pt x="18" y="41"/>
                  <a:pt x="19" y="41"/>
                </a:cubicBezTo>
                <a:cubicBezTo>
                  <a:pt x="68" y="41"/>
                  <a:pt x="68" y="41"/>
                  <a:pt x="68" y="41"/>
                </a:cubicBezTo>
                <a:cubicBezTo>
                  <a:pt x="69" y="41"/>
                  <a:pt x="70" y="41"/>
                  <a:pt x="70" y="40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7"/>
                  <a:pt x="69" y="6"/>
                  <a:pt x="68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8" y="6"/>
                  <a:pt x="17" y="7"/>
                  <a:pt x="17" y="8"/>
                </a:cubicBezTo>
                <a:lnTo>
                  <a:pt x="17" y="40"/>
                </a:lnTo>
                <a:close/>
                <a:moveTo>
                  <a:pt x="48" y="54"/>
                </a:moveTo>
                <a:cubicBezTo>
                  <a:pt x="48" y="53"/>
                  <a:pt x="48" y="53"/>
                  <a:pt x="47" y="53"/>
                </a:cubicBezTo>
                <a:cubicBezTo>
                  <a:pt x="40" y="53"/>
                  <a:pt x="40" y="53"/>
                  <a:pt x="40" y="53"/>
                </a:cubicBezTo>
                <a:cubicBezTo>
                  <a:pt x="39" y="53"/>
                  <a:pt x="39" y="53"/>
                  <a:pt x="39" y="54"/>
                </a:cubicBezTo>
                <a:cubicBezTo>
                  <a:pt x="39" y="54"/>
                  <a:pt x="39" y="54"/>
                  <a:pt x="40" y="54"/>
                </a:cubicBezTo>
                <a:cubicBezTo>
                  <a:pt x="47" y="54"/>
                  <a:pt x="47" y="54"/>
                  <a:pt x="47" y="54"/>
                </a:cubicBezTo>
                <a:cubicBezTo>
                  <a:pt x="48" y="54"/>
                  <a:pt x="48" y="54"/>
                  <a:pt x="48" y="54"/>
                </a:cubicBezTo>
                <a:close/>
              </a:path>
            </a:pathLst>
          </a:custGeom>
          <a:noFill/>
          <a:ln>
            <a:solidFill>
              <a:schemeClr val="bg1">
                <a:alpha val="7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115821" y="4238782"/>
            <a:ext cx="192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chemeClr val="bg1"/>
                </a:solidFill>
              </a:rPr>
              <a:t>DLP</a:t>
            </a:r>
            <a:endParaRPr lang="zh-CN" altLang="en-US" sz="2400" b="1" dirty="0">
              <a:solidFill>
                <a:schemeClr val="bg1"/>
              </a:solidFill>
              <a:latin typeface="Roboto Th" pitchFamily="2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237219" y="4238781"/>
            <a:ext cx="1920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chemeClr val="bg1"/>
                </a:solidFill>
              </a:rPr>
              <a:t>Intelligent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algn="ctr"/>
            <a:r>
              <a:rPr lang="en-US" altLang="zh-CN" sz="2400" b="1" dirty="0" smtClean="0">
                <a:solidFill>
                  <a:schemeClr val="bg1"/>
                </a:solidFill>
              </a:rPr>
              <a:t>Platform</a:t>
            </a:r>
            <a:endParaRPr lang="zh-CN" altLang="en-US" sz="2000" b="1" dirty="0">
              <a:solidFill>
                <a:schemeClr val="bg1"/>
              </a:solidFill>
              <a:latin typeface="Roboto Th" pitchFamily="2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016704" y="4238782"/>
            <a:ext cx="192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chemeClr val="bg1"/>
                </a:solidFill>
              </a:rPr>
              <a:t>TSM</a:t>
            </a:r>
            <a:endParaRPr lang="zh-CN" altLang="en-US" sz="2400" b="1" dirty="0">
              <a:solidFill>
                <a:schemeClr val="bg1"/>
              </a:solidFill>
              <a:latin typeface="Roboto Th" pitchFamily="2" charset="0"/>
            </a:endParaRPr>
          </a:p>
        </p:txBody>
      </p:sp>
      <p:sp>
        <p:nvSpPr>
          <p:cNvPr id="23" name="KSO_Shape"/>
          <p:cNvSpPr/>
          <p:nvPr/>
        </p:nvSpPr>
        <p:spPr>
          <a:xfrm>
            <a:off x="8992533" y="2875291"/>
            <a:ext cx="409611" cy="374524"/>
          </a:xfrm>
          <a:custGeom>
            <a:avLst/>
            <a:gdLst>
              <a:gd name="connsiteX0" fmla="*/ 876522 w 1879600"/>
              <a:gd name="connsiteY0" fmla="*/ 1026915 h 1901723"/>
              <a:gd name="connsiteX1" fmla="*/ 1879600 w 1879600"/>
              <a:gd name="connsiteY1" fmla="*/ 1035310 h 1901723"/>
              <a:gd name="connsiteX2" fmla="*/ 1879600 w 1879600"/>
              <a:gd name="connsiteY2" fmla="*/ 1901723 h 1901723"/>
              <a:gd name="connsiteX3" fmla="*/ 876522 w 1879600"/>
              <a:gd name="connsiteY3" fmla="*/ 1775813 h 1901723"/>
              <a:gd name="connsiteX4" fmla="*/ 0 w 1879600"/>
              <a:gd name="connsiteY4" fmla="*/ 1014080 h 1901723"/>
              <a:gd name="connsiteX5" fmla="*/ 717549 w 1879600"/>
              <a:gd name="connsiteY5" fmla="*/ 1026818 h 1901723"/>
              <a:gd name="connsiteX6" fmla="*/ 717549 w 1879600"/>
              <a:gd name="connsiteY6" fmla="*/ 1753167 h 1901723"/>
              <a:gd name="connsiteX7" fmla="*/ 0 w 1879600"/>
              <a:gd name="connsiteY7" fmla="*/ 1642117 h 1901723"/>
              <a:gd name="connsiteX8" fmla="*/ 717549 w 1879600"/>
              <a:gd name="connsiteY8" fmla="*/ 159389 h 1901723"/>
              <a:gd name="connsiteX9" fmla="*/ 717549 w 1879600"/>
              <a:gd name="connsiteY9" fmla="*/ 883871 h 1901723"/>
              <a:gd name="connsiteX10" fmla="*/ 0 w 1879600"/>
              <a:gd name="connsiteY10" fmla="*/ 908194 h 1901723"/>
              <a:gd name="connsiteX11" fmla="*/ 0 w 1879600"/>
              <a:gd name="connsiteY11" fmla="*/ 256684 h 1901723"/>
              <a:gd name="connsiteX12" fmla="*/ 1879600 w 1879600"/>
              <a:gd name="connsiteY12" fmla="*/ 0 h 1901723"/>
              <a:gd name="connsiteX13" fmla="*/ 1879600 w 1879600"/>
              <a:gd name="connsiteY13" fmla="*/ 872112 h 1901723"/>
              <a:gd name="connsiteX14" fmla="*/ 879497 w 1879600"/>
              <a:gd name="connsiteY14" fmla="*/ 880660 h 1901723"/>
              <a:gd name="connsiteX15" fmla="*/ 876522 w 1879600"/>
              <a:gd name="connsiteY15" fmla="*/ 626314 h 1901723"/>
              <a:gd name="connsiteX16" fmla="*/ 876522 w 1879600"/>
              <a:gd name="connsiteY16" fmla="*/ 144511 h 1901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79600" h="1901723">
                <a:moveTo>
                  <a:pt x="876522" y="1026915"/>
                </a:moveTo>
                <a:lnTo>
                  <a:pt x="1879600" y="1035310"/>
                </a:lnTo>
                <a:lnTo>
                  <a:pt x="1879600" y="1901723"/>
                </a:lnTo>
                <a:lnTo>
                  <a:pt x="876522" y="1775813"/>
                </a:lnTo>
                <a:close/>
                <a:moveTo>
                  <a:pt x="0" y="1014080"/>
                </a:moveTo>
                <a:lnTo>
                  <a:pt x="717549" y="1026818"/>
                </a:lnTo>
                <a:lnTo>
                  <a:pt x="717549" y="1753167"/>
                </a:lnTo>
                <a:lnTo>
                  <a:pt x="0" y="1642117"/>
                </a:lnTo>
                <a:close/>
                <a:moveTo>
                  <a:pt x="717549" y="159389"/>
                </a:moveTo>
                <a:lnTo>
                  <a:pt x="717549" y="883871"/>
                </a:lnTo>
                <a:lnTo>
                  <a:pt x="0" y="908194"/>
                </a:lnTo>
                <a:lnTo>
                  <a:pt x="0" y="256684"/>
                </a:lnTo>
                <a:close/>
                <a:moveTo>
                  <a:pt x="1879600" y="0"/>
                </a:moveTo>
                <a:lnTo>
                  <a:pt x="1879600" y="872112"/>
                </a:lnTo>
                <a:lnTo>
                  <a:pt x="879497" y="880660"/>
                </a:lnTo>
                <a:lnTo>
                  <a:pt x="876522" y="626314"/>
                </a:lnTo>
                <a:lnTo>
                  <a:pt x="876522" y="144511"/>
                </a:lnTo>
                <a:close/>
              </a:path>
            </a:pathLst>
          </a:custGeom>
          <a:noFill/>
          <a:ln w="12700">
            <a:solidFill>
              <a:srgbClr val="AFB9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" name="KSO_Shape"/>
          <p:cNvSpPr/>
          <p:nvPr/>
        </p:nvSpPr>
        <p:spPr>
          <a:xfrm>
            <a:off x="5875803" y="2894215"/>
            <a:ext cx="382335" cy="415213"/>
          </a:xfrm>
          <a:prstGeom prst="noSmoking">
            <a:avLst>
              <a:gd name="adj" fmla="val 11929"/>
            </a:avLst>
          </a:prstGeom>
          <a:noFill/>
          <a:ln>
            <a:solidFill>
              <a:srgbClr val="AFB9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7923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2428010" y="233219"/>
            <a:ext cx="7350990" cy="1055727"/>
          </a:xfrm>
          <a:prstGeom prst="triangle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终端安全管理系统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TSM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2255405" y="1492146"/>
            <a:ext cx="7664738" cy="673100"/>
          </a:xfrm>
          <a:prstGeom prst="roundRect">
            <a:avLst/>
          </a:prstGeom>
          <a:noFill/>
          <a:ln w="38100"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一体化、多层次、全方位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2255405" y="2368446"/>
            <a:ext cx="1124238" cy="3194154"/>
          </a:xfrm>
          <a:prstGeom prst="roundRect">
            <a:avLst/>
          </a:prstGeom>
          <a:noFill/>
          <a:ln w="38100"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准入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控制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3563505" y="2368446"/>
            <a:ext cx="1124238" cy="3194154"/>
          </a:xfrm>
          <a:prstGeom prst="roundRect">
            <a:avLst/>
          </a:prstGeom>
          <a:noFill/>
          <a:ln w="38100"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安全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4871605" y="2368446"/>
            <a:ext cx="1124238" cy="3194154"/>
          </a:xfrm>
          <a:prstGeom prst="roundRect">
            <a:avLst/>
          </a:prstGeom>
          <a:noFill/>
          <a:ln w="38100"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桌面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6179705" y="2368446"/>
            <a:ext cx="1124238" cy="3194154"/>
          </a:xfrm>
          <a:prstGeom prst="roundRect">
            <a:avLst/>
          </a:prstGeom>
          <a:noFill/>
          <a:ln w="38100"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分权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分域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7487805" y="2368446"/>
            <a:ext cx="1124238" cy="3194154"/>
          </a:xfrm>
          <a:prstGeom prst="roundRect">
            <a:avLst/>
          </a:prstGeom>
          <a:noFill/>
          <a:ln w="38100"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动态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配置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策略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8795905" y="2368446"/>
            <a:ext cx="1124238" cy="3194154"/>
          </a:xfrm>
          <a:prstGeom prst="roundRect">
            <a:avLst/>
          </a:prstGeom>
          <a:noFill/>
          <a:ln w="38100"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统一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报表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2255405" y="5765800"/>
            <a:ext cx="7664738" cy="673100"/>
          </a:xfrm>
          <a:prstGeom prst="roundRect">
            <a:avLst/>
          </a:prstGeom>
          <a:noFill/>
          <a:ln w="38100"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网络身份识别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05827" y="327576"/>
            <a:ext cx="3421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>
                    <a:lumMod val="65000"/>
                  </a:schemeClr>
                </a:solidFill>
                <a:effectLst>
                  <a:outerShdw blurRad="25400" dist="50800" dir="5400000" algn="ctr" rotWithShape="0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TSM</a:t>
            </a:r>
            <a:endParaRPr lang="zh-CN" altLang="en-US" sz="3200" b="1" dirty="0">
              <a:solidFill>
                <a:schemeClr val="bg1">
                  <a:lumMod val="65000"/>
                </a:schemeClr>
              </a:solidFill>
              <a:effectLst>
                <a:outerShdw blurRad="25400" dist="50800" dir="5400000" algn="ctr" rotWithShape="0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722662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4287760" y="1798611"/>
            <a:ext cx="3467707" cy="3446490"/>
            <a:chOff x="4199467" y="1798611"/>
            <a:chExt cx="3640666" cy="3446490"/>
          </a:xfrm>
        </p:grpSpPr>
        <p:grpSp>
          <p:nvGrpSpPr>
            <p:cNvPr id="15" name="组合 14"/>
            <p:cNvGrpSpPr/>
            <p:nvPr/>
          </p:nvGrpSpPr>
          <p:grpSpPr>
            <a:xfrm>
              <a:off x="4199467" y="1798611"/>
              <a:ext cx="3640666" cy="3446490"/>
              <a:chOff x="4165600" y="1727199"/>
              <a:chExt cx="3749675" cy="3668714"/>
            </a:xfrm>
          </p:grpSpPr>
          <p:sp>
            <p:nvSpPr>
              <p:cNvPr id="2" name="MH_Other_1"/>
              <p:cNvSpPr>
                <a:spLocks noChangeAspect="1"/>
              </p:cNvSpPr>
              <p:nvPr>
                <p:custDataLst>
                  <p:tags r:id="rId1"/>
                </p:custDataLst>
              </p:nvPr>
            </p:nvSpPr>
            <p:spPr bwMode="auto">
              <a:xfrm>
                <a:off x="6071029" y="1727199"/>
                <a:ext cx="1844246" cy="2078082"/>
              </a:xfrm>
              <a:custGeom>
                <a:avLst/>
                <a:gdLst>
                  <a:gd name="T0" fmla="*/ 35 w 1260"/>
                  <a:gd name="T1" fmla="*/ 1 h 1451"/>
                  <a:gd name="T2" fmla="*/ 100 w 1260"/>
                  <a:gd name="T3" fmla="*/ 6 h 1451"/>
                  <a:gd name="T4" fmla="*/ 162 w 1260"/>
                  <a:gd name="T5" fmla="*/ 13 h 1451"/>
                  <a:gd name="T6" fmla="*/ 225 w 1260"/>
                  <a:gd name="T7" fmla="*/ 23 h 1451"/>
                  <a:gd name="T8" fmla="*/ 285 w 1260"/>
                  <a:gd name="T9" fmla="*/ 37 h 1451"/>
                  <a:gd name="T10" fmla="*/ 345 w 1260"/>
                  <a:gd name="T11" fmla="*/ 53 h 1451"/>
                  <a:gd name="T12" fmla="*/ 404 w 1260"/>
                  <a:gd name="T13" fmla="*/ 72 h 1451"/>
                  <a:gd name="T14" fmla="*/ 461 w 1260"/>
                  <a:gd name="T15" fmla="*/ 94 h 1451"/>
                  <a:gd name="T16" fmla="*/ 517 w 1260"/>
                  <a:gd name="T17" fmla="*/ 119 h 1451"/>
                  <a:gd name="T18" fmla="*/ 572 w 1260"/>
                  <a:gd name="T19" fmla="*/ 145 h 1451"/>
                  <a:gd name="T20" fmla="*/ 625 w 1260"/>
                  <a:gd name="T21" fmla="*/ 175 h 1451"/>
                  <a:gd name="T22" fmla="*/ 676 w 1260"/>
                  <a:gd name="T23" fmla="*/ 206 h 1451"/>
                  <a:gd name="T24" fmla="*/ 726 w 1260"/>
                  <a:gd name="T25" fmla="*/ 240 h 1451"/>
                  <a:gd name="T26" fmla="*/ 774 w 1260"/>
                  <a:gd name="T27" fmla="*/ 277 h 1451"/>
                  <a:gd name="T28" fmla="*/ 820 w 1260"/>
                  <a:gd name="T29" fmla="*/ 316 h 1451"/>
                  <a:gd name="T30" fmla="*/ 866 w 1260"/>
                  <a:gd name="T31" fmla="*/ 356 h 1451"/>
                  <a:gd name="T32" fmla="*/ 908 w 1260"/>
                  <a:gd name="T33" fmla="*/ 398 h 1451"/>
                  <a:gd name="T34" fmla="*/ 948 w 1260"/>
                  <a:gd name="T35" fmla="*/ 444 h 1451"/>
                  <a:gd name="T36" fmla="*/ 986 w 1260"/>
                  <a:gd name="T37" fmla="*/ 490 h 1451"/>
                  <a:gd name="T38" fmla="*/ 1023 w 1260"/>
                  <a:gd name="T39" fmla="*/ 538 h 1451"/>
                  <a:gd name="T40" fmla="*/ 1057 w 1260"/>
                  <a:gd name="T41" fmla="*/ 589 h 1451"/>
                  <a:gd name="T42" fmla="*/ 1088 w 1260"/>
                  <a:gd name="T43" fmla="*/ 640 h 1451"/>
                  <a:gd name="T44" fmla="*/ 1117 w 1260"/>
                  <a:gd name="T45" fmla="*/ 693 h 1451"/>
                  <a:gd name="T46" fmla="*/ 1144 w 1260"/>
                  <a:gd name="T47" fmla="*/ 748 h 1451"/>
                  <a:gd name="T48" fmla="*/ 1168 w 1260"/>
                  <a:gd name="T49" fmla="*/ 804 h 1451"/>
                  <a:gd name="T50" fmla="*/ 1190 w 1260"/>
                  <a:gd name="T51" fmla="*/ 861 h 1451"/>
                  <a:gd name="T52" fmla="*/ 1209 w 1260"/>
                  <a:gd name="T53" fmla="*/ 921 h 1451"/>
                  <a:gd name="T54" fmla="*/ 1224 w 1260"/>
                  <a:gd name="T55" fmla="*/ 980 h 1451"/>
                  <a:gd name="T56" fmla="*/ 1237 w 1260"/>
                  <a:gd name="T57" fmla="*/ 1042 h 1451"/>
                  <a:gd name="T58" fmla="*/ 1248 w 1260"/>
                  <a:gd name="T59" fmla="*/ 1104 h 1451"/>
                  <a:gd name="T60" fmla="*/ 1255 w 1260"/>
                  <a:gd name="T61" fmla="*/ 1166 h 1451"/>
                  <a:gd name="T62" fmla="*/ 1259 w 1260"/>
                  <a:gd name="T63" fmla="*/ 1231 h 1451"/>
                  <a:gd name="T64" fmla="*/ 921 w 1260"/>
                  <a:gd name="T65" fmla="*/ 1451 h 1451"/>
                  <a:gd name="T66" fmla="*/ 622 w 1260"/>
                  <a:gd name="T67" fmla="*/ 1231 h 1451"/>
                  <a:gd name="T68" fmla="*/ 616 w 1260"/>
                  <a:gd name="T69" fmla="*/ 1184 h 1451"/>
                  <a:gd name="T70" fmla="*/ 608 w 1260"/>
                  <a:gd name="T71" fmla="*/ 1139 h 1451"/>
                  <a:gd name="T72" fmla="*/ 597 w 1260"/>
                  <a:gd name="T73" fmla="*/ 1096 h 1451"/>
                  <a:gd name="T74" fmla="*/ 588 w 1260"/>
                  <a:gd name="T75" fmla="*/ 1067 h 1451"/>
                  <a:gd name="T76" fmla="*/ 572 w 1260"/>
                  <a:gd name="T77" fmla="*/ 1025 h 1451"/>
                  <a:gd name="T78" fmla="*/ 559 w 1260"/>
                  <a:gd name="T79" fmla="*/ 998 h 1451"/>
                  <a:gd name="T80" fmla="*/ 539 w 1260"/>
                  <a:gd name="T81" fmla="*/ 959 h 1451"/>
                  <a:gd name="T82" fmla="*/ 523 w 1260"/>
                  <a:gd name="T83" fmla="*/ 934 h 1451"/>
                  <a:gd name="T84" fmla="*/ 498 w 1260"/>
                  <a:gd name="T85" fmla="*/ 898 h 1451"/>
                  <a:gd name="T86" fmla="*/ 480 w 1260"/>
                  <a:gd name="T87" fmla="*/ 874 h 1451"/>
                  <a:gd name="T88" fmla="*/ 461 w 1260"/>
                  <a:gd name="T89" fmla="*/ 852 h 1451"/>
                  <a:gd name="T90" fmla="*/ 431 w 1260"/>
                  <a:gd name="T91" fmla="*/ 821 h 1451"/>
                  <a:gd name="T92" fmla="*/ 399 w 1260"/>
                  <a:gd name="T93" fmla="*/ 791 h 1451"/>
                  <a:gd name="T94" fmla="*/ 375 w 1260"/>
                  <a:gd name="T95" fmla="*/ 773 h 1451"/>
                  <a:gd name="T96" fmla="*/ 352 w 1260"/>
                  <a:gd name="T97" fmla="*/ 755 h 1451"/>
                  <a:gd name="T98" fmla="*/ 328 w 1260"/>
                  <a:gd name="T99" fmla="*/ 739 h 1451"/>
                  <a:gd name="T100" fmla="*/ 290 w 1260"/>
                  <a:gd name="T101" fmla="*/ 716 h 1451"/>
                  <a:gd name="T102" fmla="*/ 264 w 1260"/>
                  <a:gd name="T103" fmla="*/ 702 h 1451"/>
                  <a:gd name="T104" fmla="*/ 223 w 1260"/>
                  <a:gd name="T105" fmla="*/ 684 h 1451"/>
                  <a:gd name="T106" fmla="*/ 181 w 1260"/>
                  <a:gd name="T107" fmla="*/ 669 h 1451"/>
                  <a:gd name="T108" fmla="*/ 137 w 1260"/>
                  <a:gd name="T109" fmla="*/ 656 h 1451"/>
                  <a:gd name="T110" fmla="*/ 108 w 1260"/>
                  <a:gd name="T111" fmla="*/ 649 h 1451"/>
                  <a:gd name="T112" fmla="*/ 63 w 1260"/>
                  <a:gd name="T113" fmla="*/ 642 h 1451"/>
                  <a:gd name="T114" fmla="*/ 31 w 1260"/>
                  <a:gd name="T115" fmla="*/ 639 h 1451"/>
                  <a:gd name="T116" fmla="*/ 0 w 1260"/>
                  <a:gd name="T117" fmla="*/ 637 h 1451"/>
                  <a:gd name="T118" fmla="*/ 3 w 1260"/>
                  <a:gd name="T119" fmla="*/ 0 h 1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60" h="1451">
                    <a:moveTo>
                      <a:pt x="3" y="0"/>
                    </a:moveTo>
                    <a:lnTo>
                      <a:pt x="35" y="1"/>
                    </a:lnTo>
                    <a:lnTo>
                      <a:pt x="68" y="3"/>
                    </a:lnTo>
                    <a:lnTo>
                      <a:pt x="100" y="6"/>
                    </a:lnTo>
                    <a:lnTo>
                      <a:pt x="131" y="9"/>
                    </a:lnTo>
                    <a:lnTo>
                      <a:pt x="162" y="13"/>
                    </a:lnTo>
                    <a:lnTo>
                      <a:pt x="193" y="18"/>
                    </a:lnTo>
                    <a:lnTo>
                      <a:pt x="225" y="23"/>
                    </a:lnTo>
                    <a:lnTo>
                      <a:pt x="255" y="30"/>
                    </a:lnTo>
                    <a:lnTo>
                      <a:pt x="285" y="37"/>
                    </a:lnTo>
                    <a:lnTo>
                      <a:pt x="315" y="44"/>
                    </a:lnTo>
                    <a:lnTo>
                      <a:pt x="345" y="53"/>
                    </a:lnTo>
                    <a:lnTo>
                      <a:pt x="374" y="62"/>
                    </a:lnTo>
                    <a:lnTo>
                      <a:pt x="404" y="72"/>
                    </a:lnTo>
                    <a:lnTo>
                      <a:pt x="433" y="83"/>
                    </a:lnTo>
                    <a:lnTo>
                      <a:pt x="461" y="94"/>
                    </a:lnTo>
                    <a:lnTo>
                      <a:pt x="489" y="106"/>
                    </a:lnTo>
                    <a:lnTo>
                      <a:pt x="517" y="119"/>
                    </a:lnTo>
                    <a:lnTo>
                      <a:pt x="545" y="132"/>
                    </a:lnTo>
                    <a:lnTo>
                      <a:pt x="572" y="145"/>
                    </a:lnTo>
                    <a:lnTo>
                      <a:pt x="599" y="160"/>
                    </a:lnTo>
                    <a:lnTo>
                      <a:pt x="625" y="175"/>
                    </a:lnTo>
                    <a:lnTo>
                      <a:pt x="651" y="190"/>
                    </a:lnTo>
                    <a:lnTo>
                      <a:pt x="676" y="206"/>
                    </a:lnTo>
                    <a:lnTo>
                      <a:pt x="702" y="223"/>
                    </a:lnTo>
                    <a:lnTo>
                      <a:pt x="726" y="240"/>
                    </a:lnTo>
                    <a:lnTo>
                      <a:pt x="751" y="259"/>
                    </a:lnTo>
                    <a:lnTo>
                      <a:pt x="774" y="277"/>
                    </a:lnTo>
                    <a:lnTo>
                      <a:pt x="798" y="296"/>
                    </a:lnTo>
                    <a:lnTo>
                      <a:pt x="820" y="316"/>
                    </a:lnTo>
                    <a:lnTo>
                      <a:pt x="843" y="336"/>
                    </a:lnTo>
                    <a:lnTo>
                      <a:pt x="866" y="356"/>
                    </a:lnTo>
                    <a:lnTo>
                      <a:pt x="887" y="377"/>
                    </a:lnTo>
                    <a:lnTo>
                      <a:pt x="908" y="398"/>
                    </a:lnTo>
                    <a:lnTo>
                      <a:pt x="928" y="421"/>
                    </a:lnTo>
                    <a:lnTo>
                      <a:pt x="948" y="444"/>
                    </a:lnTo>
                    <a:lnTo>
                      <a:pt x="967" y="467"/>
                    </a:lnTo>
                    <a:lnTo>
                      <a:pt x="986" y="490"/>
                    </a:lnTo>
                    <a:lnTo>
                      <a:pt x="1004" y="514"/>
                    </a:lnTo>
                    <a:lnTo>
                      <a:pt x="1023" y="538"/>
                    </a:lnTo>
                    <a:lnTo>
                      <a:pt x="1040" y="564"/>
                    </a:lnTo>
                    <a:lnTo>
                      <a:pt x="1057" y="589"/>
                    </a:lnTo>
                    <a:lnTo>
                      <a:pt x="1073" y="614"/>
                    </a:lnTo>
                    <a:lnTo>
                      <a:pt x="1088" y="640"/>
                    </a:lnTo>
                    <a:lnTo>
                      <a:pt x="1103" y="666"/>
                    </a:lnTo>
                    <a:lnTo>
                      <a:pt x="1117" y="693"/>
                    </a:lnTo>
                    <a:lnTo>
                      <a:pt x="1131" y="720"/>
                    </a:lnTo>
                    <a:lnTo>
                      <a:pt x="1144" y="748"/>
                    </a:lnTo>
                    <a:lnTo>
                      <a:pt x="1156" y="776"/>
                    </a:lnTo>
                    <a:lnTo>
                      <a:pt x="1168" y="804"/>
                    </a:lnTo>
                    <a:lnTo>
                      <a:pt x="1180" y="833"/>
                    </a:lnTo>
                    <a:lnTo>
                      <a:pt x="1190" y="861"/>
                    </a:lnTo>
                    <a:lnTo>
                      <a:pt x="1200" y="891"/>
                    </a:lnTo>
                    <a:lnTo>
                      <a:pt x="1209" y="921"/>
                    </a:lnTo>
                    <a:lnTo>
                      <a:pt x="1217" y="950"/>
                    </a:lnTo>
                    <a:lnTo>
                      <a:pt x="1224" y="980"/>
                    </a:lnTo>
                    <a:lnTo>
                      <a:pt x="1231" y="1010"/>
                    </a:lnTo>
                    <a:lnTo>
                      <a:pt x="1237" y="1042"/>
                    </a:lnTo>
                    <a:lnTo>
                      <a:pt x="1243" y="1073"/>
                    </a:lnTo>
                    <a:lnTo>
                      <a:pt x="1248" y="1104"/>
                    </a:lnTo>
                    <a:lnTo>
                      <a:pt x="1252" y="1135"/>
                    </a:lnTo>
                    <a:lnTo>
                      <a:pt x="1255" y="1166"/>
                    </a:lnTo>
                    <a:lnTo>
                      <a:pt x="1257" y="1198"/>
                    </a:lnTo>
                    <a:lnTo>
                      <a:pt x="1259" y="1231"/>
                    </a:lnTo>
                    <a:lnTo>
                      <a:pt x="1260" y="1263"/>
                    </a:lnTo>
                    <a:lnTo>
                      <a:pt x="921" y="1451"/>
                    </a:lnTo>
                    <a:lnTo>
                      <a:pt x="622" y="1246"/>
                    </a:lnTo>
                    <a:lnTo>
                      <a:pt x="622" y="1231"/>
                    </a:lnTo>
                    <a:lnTo>
                      <a:pt x="620" y="1215"/>
                    </a:lnTo>
                    <a:lnTo>
                      <a:pt x="616" y="1184"/>
                    </a:lnTo>
                    <a:lnTo>
                      <a:pt x="611" y="1154"/>
                    </a:lnTo>
                    <a:lnTo>
                      <a:pt x="608" y="1139"/>
                    </a:lnTo>
                    <a:lnTo>
                      <a:pt x="605" y="1125"/>
                    </a:lnTo>
                    <a:lnTo>
                      <a:pt x="597" y="1096"/>
                    </a:lnTo>
                    <a:lnTo>
                      <a:pt x="593" y="1082"/>
                    </a:lnTo>
                    <a:lnTo>
                      <a:pt x="588" y="1067"/>
                    </a:lnTo>
                    <a:lnTo>
                      <a:pt x="577" y="1039"/>
                    </a:lnTo>
                    <a:lnTo>
                      <a:pt x="572" y="1025"/>
                    </a:lnTo>
                    <a:lnTo>
                      <a:pt x="566" y="1012"/>
                    </a:lnTo>
                    <a:lnTo>
                      <a:pt x="559" y="998"/>
                    </a:lnTo>
                    <a:lnTo>
                      <a:pt x="553" y="985"/>
                    </a:lnTo>
                    <a:lnTo>
                      <a:pt x="539" y="959"/>
                    </a:lnTo>
                    <a:lnTo>
                      <a:pt x="530" y="947"/>
                    </a:lnTo>
                    <a:lnTo>
                      <a:pt x="523" y="934"/>
                    </a:lnTo>
                    <a:lnTo>
                      <a:pt x="506" y="910"/>
                    </a:lnTo>
                    <a:lnTo>
                      <a:pt x="498" y="898"/>
                    </a:lnTo>
                    <a:lnTo>
                      <a:pt x="489" y="887"/>
                    </a:lnTo>
                    <a:lnTo>
                      <a:pt x="480" y="874"/>
                    </a:lnTo>
                    <a:lnTo>
                      <a:pt x="471" y="863"/>
                    </a:lnTo>
                    <a:lnTo>
                      <a:pt x="461" y="852"/>
                    </a:lnTo>
                    <a:lnTo>
                      <a:pt x="451" y="841"/>
                    </a:lnTo>
                    <a:lnTo>
                      <a:pt x="431" y="821"/>
                    </a:lnTo>
                    <a:lnTo>
                      <a:pt x="410" y="801"/>
                    </a:lnTo>
                    <a:lnTo>
                      <a:pt x="399" y="791"/>
                    </a:lnTo>
                    <a:lnTo>
                      <a:pt x="388" y="782"/>
                    </a:lnTo>
                    <a:lnTo>
                      <a:pt x="375" y="773"/>
                    </a:lnTo>
                    <a:lnTo>
                      <a:pt x="364" y="764"/>
                    </a:lnTo>
                    <a:lnTo>
                      <a:pt x="352" y="755"/>
                    </a:lnTo>
                    <a:lnTo>
                      <a:pt x="340" y="747"/>
                    </a:lnTo>
                    <a:lnTo>
                      <a:pt x="328" y="739"/>
                    </a:lnTo>
                    <a:lnTo>
                      <a:pt x="315" y="731"/>
                    </a:lnTo>
                    <a:lnTo>
                      <a:pt x="290" y="716"/>
                    </a:lnTo>
                    <a:lnTo>
                      <a:pt x="277" y="709"/>
                    </a:lnTo>
                    <a:lnTo>
                      <a:pt x="264" y="702"/>
                    </a:lnTo>
                    <a:lnTo>
                      <a:pt x="237" y="690"/>
                    </a:lnTo>
                    <a:lnTo>
                      <a:pt x="223" y="684"/>
                    </a:lnTo>
                    <a:lnTo>
                      <a:pt x="209" y="678"/>
                    </a:lnTo>
                    <a:lnTo>
                      <a:pt x="181" y="669"/>
                    </a:lnTo>
                    <a:lnTo>
                      <a:pt x="152" y="660"/>
                    </a:lnTo>
                    <a:lnTo>
                      <a:pt x="137" y="656"/>
                    </a:lnTo>
                    <a:lnTo>
                      <a:pt x="123" y="653"/>
                    </a:lnTo>
                    <a:lnTo>
                      <a:pt x="108" y="649"/>
                    </a:lnTo>
                    <a:lnTo>
                      <a:pt x="93" y="647"/>
                    </a:lnTo>
                    <a:lnTo>
                      <a:pt x="63" y="642"/>
                    </a:lnTo>
                    <a:lnTo>
                      <a:pt x="47" y="640"/>
                    </a:lnTo>
                    <a:lnTo>
                      <a:pt x="31" y="639"/>
                    </a:lnTo>
                    <a:lnTo>
                      <a:pt x="16" y="638"/>
                    </a:lnTo>
                    <a:lnTo>
                      <a:pt x="0" y="637"/>
                    </a:lnTo>
                    <a:lnTo>
                      <a:pt x="197" y="348"/>
                    </a:lnTo>
                    <a:lnTo>
                      <a:pt x="3" y="0"/>
                    </a:lnTo>
                    <a:close/>
                  </a:path>
                </a:pathLst>
              </a:custGeom>
              <a:noFill/>
              <a:ln w="28575">
                <a:solidFill>
                  <a:srgbClr val="AFB9C9"/>
                </a:solidFill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anchor="ctr"/>
              <a:lstStyle/>
              <a:p>
                <a:pPr algn="ctr">
                  <a:lnSpc>
                    <a:spcPct val="120000"/>
                  </a:lnSpc>
                  <a:spcBef>
                    <a:spcPts val="450"/>
                  </a:spcBef>
                  <a:spcAft>
                    <a:spcPts val="450"/>
                  </a:spcAft>
                  <a:defRPr/>
                </a:pPr>
                <a:endParaRPr lang="en-US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" name="MH_Other_2"/>
              <p:cNvSpPr>
                <a:spLocks noChangeAspect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4165600" y="1729338"/>
                <a:ext cx="2093351" cy="1896358"/>
              </a:xfrm>
              <a:custGeom>
                <a:avLst/>
                <a:gdLst>
                  <a:gd name="T0" fmla="*/ 637 w 1431"/>
                  <a:gd name="T1" fmla="*/ 1302 h 1325"/>
                  <a:gd name="T2" fmla="*/ 637 w 1431"/>
                  <a:gd name="T3" fmla="*/ 1248 h 1325"/>
                  <a:gd name="T4" fmla="*/ 640 w 1431"/>
                  <a:gd name="T5" fmla="*/ 1217 h 1325"/>
                  <a:gd name="T6" fmla="*/ 646 w 1431"/>
                  <a:gd name="T7" fmla="*/ 1170 h 1325"/>
                  <a:gd name="T8" fmla="*/ 655 w 1431"/>
                  <a:gd name="T9" fmla="*/ 1125 h 1325"/>
                  <a:gd name="T10" fmla="*/ 663 w 1431"/>
                  <a:gd name="T11" fmla="*/ 1095 h 1325"/>
                  <a:gd name="T12" fmla="*/ 678 w 1431"/>
                  <a:gd name="T13" fmla="*/ 1052 h 1325"/>
                  <a:gd name="T14" fmla="*/ 689 w 1431"/>
                  <a:gd name="T15" fmla="*/ 1024 h 1325"/>
                  <a:gd name="T16" fmla="*/ 708 w 1431"/>
                  <a:gd name="T17" fmla="*/ 983 h 1325"/>
                  <a:gd name="T18" fmla="*/ 724 w 1431"/>
                  <a:gd name="T19" fmla="*/ 957 h 1325"/>
                  <a:gd name="T20" fmla="*/ 739 w 1431"/>
                  <a:gd name="T21" fmla="*/ 932 h 1325"/>
                  <a:gd name="T22" fmla="*/ 756 w 1431"/>
                  <a:gd name="T23" fmla="*/ 907 h 1325"/>
                  <a:gd name="T24" fmla="*/ 773 w 1431"/>
                  <a:gd name="T25" fmla="*/ 884 h 1325"/>
                  <a:gd name="T26" fmla="*/ 792 w 1431"/>
                  <a:gd name="T27" fmla="*/ 860 h 1325"/>
                  <a:gd name="T28" fmla="*/ 822 w 1431"/>
                  <a:gd name="T29" fmla="*/ 827 h 1325"/>
                  <a:gd name="T30" fmla="*/ 843 w 1431"/>
                  <a:gd name="T31" fmla="*/ 807 h 1325"/>
                  <a:gd name="T32" fmla="*/ 877 w 1431"/>
                  <a:gd name="T33" fmla="*/ 778 h 1325"/>
                  <a:gd name="T34" fmla="*/ 901 w 1431"/>
                  <a:gd name="T35" fmla="*/ 760 h 1325"/>
                  <a:gd name="T36" fmla="*/ 938 w 1431"/>
                  <a:gd name="T37" fmla="*/ 735 h 1325"/>
                  <a:gd name="T38" fmla="*/ 976 w 1431"/>
                  <a:gd name="T39" fmla="*/ 711 h 1325"/>
                  <a:gd name="T40" fmla="*/ 1003 w 1431"/>
                  <a:gd name="T41" fmla="*/ 698 h 1325"/>
                  <a:gd name="T42" fmla="*/ 1030 w 1431"/>
                  <a:gd name="T43" fmla="*/ 686 h 1325"/>
                  <a:gd name="T44" fmla="*/ 1059 w 1431"/>
                  <a:gd name="T45" fmla="*/ 675 h 1325"/>
                  <a:gd name="T46" fmla="*/ 1117 w 1431"/>
                  <a:gd name="T47" fmla="*/ 657 h 1325"/>
                  <a:gd name="T48" fmla="*/ 1147 w 1431"/>
                  <a:gd name="T49" fmla="*/ 649 h 1325"/>
                  <a:gd name="T50" fmla="*/ 1192 w 1431"/>
                  <a:gd name="T51" fmla="*/ 642 h 1325"/>
                  <a:gd name="T52" fmla="*/ 1224 w 1431"/>
                  <a:gd name="T53" fmla="*/ 638 h 1325"/>
                  <a:gd name="T54" fmla="*/ 1431 w 1431"/>
                  <a:gd name="T55" fmla="*/ 334 h 1325"/>
                  <a:gd name="T56" fmla="*/ 1207 w 1431"/>
                  <a:gd name="T57" fmla="*/ 1 h 1325"/>
                  <a:gd name="T58" fmla="*/ 1142 w 1431"/>
                  <a:gd name="T59" fmla="*/ 6 h 1325"/>
                  <a:gd name="T60" fmla="*/ 1080 w 1431"/>
                  <a:gd name="T61" fmla="*/ 15 h 1325"/>
                  <a:gd name="T62" fmla="*/ 1018 w 1431"/>
                  <a:gd name="T63" fmla="*/ 26 h 1325"/>
                  <a:gd name="T64" fmla="*/ 957 w 1431"/>
                  <a:gd name="T65" fmla="*/ 40 h 1325"/>
                  <a:gd name="T66" fmla="*/ 898 w 1431"/>
                  <a:gd name="T67" fmla="*/ 57 h 1325"/>
                  <a:gd name="T68" fmla="*/ 839 w 1431"/>
                  <a:gd name="T69" fmla="*/ 76 h 1325"/>
                  <a:gd name="T70" fmla="*/ 783 w 1431"/>
                  <a:gd name="T71" fmla="*/ 100 h 1325"/>
                  <a:gd name="T72" fmla="*/ 728 w 1431"/>
                  <a:gd name="T73" fmla="*/ 125 h 1325"/>
                  <a:gd name="T74" fmla="*/ 673 w 1431"/>
                  <a:gd name="T75" fmla="*/ 152 h 1325"/>
                  <a:gd name="T76" fmla="*/ 620 w 1431"/>
                  <a:gd name="T77" fmla="*/ 182 h 1325"/>
                  <a:gd name="T78" fmla="*/ 570 w 1431"/>
                  <a:gd name="T79" fmla="*/ 214 h 1325"/>
                  <a:gd name="T80" fmla="*/ 520 w 1431"/>
                  <a:gd name="T81" fmla="*/ 250 h 1325"/>
                  <a:gd name="T82" fmla="*/ 472 w 1431"/>
                  <a:gd name="T83" fmla="*/ 287 h 1325"/>
                  <a:gd name="T84" fmla="*/ 427 w 1431"/>
                  <a:gd name="T85" fmla="*/ 325 h 1325"/>
                  <a:gd name="T86" fmla="*/ 382 w 1431"/>
                  <a:gd name="T87" fmla="*/ 366 h 1325"/>
                  <a:gd name="T88" fmla="*/ 341 w 1431"/>
                  <a:gd name="T89" fmla="*/ 410 h 1325"/>
                  <a:gd name="T90" fmla="*/ 301 w 1431"/>
                  <a:gd name="T91" fmla="*/ 455 h 1325"/>
                  <a:gd name="T92" fmla="*/ 263 w 1431"/>
                  <a:gd name="T93" fmla="*/ 502 h 1325"/>
                  <a:gd name="T94" fmla="*/ 227 w 1431"/>
                  <a:gd name="T95" fmla="*/ 550 h 1325"/>
                  <a:gd name="T96" fmla="*/ 194 w 1431"/>
                  <a:gd name="T97" fmla="*/ 602 h 1325"/>
                  <a:gd name="T98" fmla="*/ 163 w 1431"/>
                  <a:gd name="T99" fmla="*/ 653 h 1325"/>
                  <a:gd name="T100" fmla="*/ 135 w 1431"/>
                  <a:gd name="T101" fmla="*/ 707 h 1325"/>
                  <a:gd name="T102" fmla="*/ 109 w 1431"/>
                  <a:gd name="T103" fmla="*/ 762 h 1325"/>
                  <a:gd name="T104" fmla="*/ 86 w 1431"/>
                  <a:gd name="T105" fmla="*/ 819 h 1325"/>
                  <a:gd name="T106" fmla="*/ 64 w 1431"/>
                  <a:gd name="T107" fmla="*/ 876 h 1325"/>
                  <a:gd name="T108" fmla="*/ 47 w 1431"/>
                  <a:gd name="T109" fmla="*/ 936 h 1325"/>
                  <a:gd name="T110" fmla="*/ 31 w 1431"/>
                  <a:gd name="T111" fmla="*/ 996 h 1325"/>
                  <a:gd name="T112" fmla="*/ 19 w 1431"/>
                  <a:gd name="T113" fmla="*/ 1058 h 1325"/>
                  <a:gd name="T114" fmla="*/ 10 w 1431"/>
                  <a:gd name="T115" fmla="*/ 1120 h 1325"/>
                  <a:gd name="T116" fmla="*/ 4 w 1431"/>
                  <a:gd name="T117" fmla="*/ 1183 h 1325"/>
                  <a:gd name="T118" fmla="*/ 1 w 1431"/>
                  <a:gd name="T119" fmla="*/ 1247 h 1325"/>
                  <a:gd name="T120" fmla="*/ 1 w 1431"/>
                  <a:gd name="T121" fmla="*/ 1302 h 1325"/>
                  <a:gd name="T122" fmla="*/ 335 w 1431"/>
                  <a:gd name="T123" fmla="*/ 1129 h 1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31" h="1325">
                    <a:moveTo>
                      <a:pt x="638" y="1324"/>
                    </a:moveTo>
                    <a:lnTo>
                      <a:pt x="637" y="1302"/>
                    </a:lnTo>
                    <a:lnTo>
                      <a:pt x="637" y="1280"/>
                    </a:lnTo>
                    <a:lnTo>
                      <a:pt x="637" y="1248"/>
                    </a:lnTo>
                    <a:lnTo>
                      <a:pt x="638" y="1232"/>
                    </a:lnTo>
                    <a:lnTo>
                      <a:pt x="640" y="1217"/>
                    </a:lnTo>
                    <a:lnTo>
                      <a:pt x="644" y="1185"/>
                    </a:lnTo>
                    <a:lnTo>
                      <a:pt x="646" y="1170"/>
                    </a:lnTo>
                    <a:lnTo>
                      <a:pt x="649" y="1154"/>
                    </a:lnTo>
                    <a:lnTo>
                      <a:pt x="655" y="1125"/>
                    </a:lnTo>
                    <a:lnTo>
                      <a:pt x="659" y="1110"/>
                    </a:lnTo>
                    <a:lnTo>
                      <a:pt x="663" y="1095"/>
                    </a:lnTo>
                    <a:lnTo>
                      <a:pt x="673" y="1067"/>
                    </a:lnTo>
                    <a:lnTo>
                      <a:pt x="678" y="1052"/>
                    </a:lnTo>
                    <a:lnTo>
                      <a:pt x="683" y="1038"/>
                    </a:lnTo>
                    <a:lnTo>
                      <a:pt x="689" y="1024"/>
                    </a:lnTo>
                    <a:lnTo>
                      <a:pt x="695" y="1010"/>
                    </a:lnTo>
                    <a:lnTo>
                      <a:pt x="708" y="983"/>
                    </a:lnTo>
                    <a:lnTo>
                      <a:pt x="715" y="970"/>
                    </a:lnTo>
                    <a:lnTo>
                      <a:pt x="724" y="957"/>
                    </a:lnTo>
                    <a:lnTo>
                      <a:pt x="731" y="944"/>
                    </a:lnTo>
                    <a:lnTo>
                      <a:pt x="739" y="932"/>
                    </a:lnTo>
                    <a:lnTo>
                      <a:pt x="747" y="920"/>
                    </a:lnTo>
                    <a:lnTo>
                      <a:pt x="756" y="907"/>
                    </a:lnTo>
                    <a:lnTo>
                      <a:pt x="764" y="895"/>
                    </a:lnTo>
                    <a:lnTo>
                      <a:pt x="773" y="884"/>
                    </a:lnTo>
                    <a:lnTo>
                      <a:pt x="783" y="871"/>
                    </a:lnTo>
                    <a:lnTo>
                      <a:pt x="792" y="860"/>
                    </a:lnTo>
                    <a:lnTo>
                      <a:pt x="812" y="838"/>
                    </a:lnTo>
                    <a:lnTo>
                      <a:pt x="822" y="827"/>
                    </a:lnTo>
                    <a:lnTo>
                      <a:pt x="832" y="817"/>
                    </a:lnTo>
                    <a:lnTo>
                      <a:pt x="843" y="807"/>
                    </a:lnTo>
                    <a:lnTo>
                      <a:pt x="854" y="797"/>
                    </a:lnTo>
                    <a:lnTo>
                      <a:pt x="877" y="778"/>
                    </a:lnTo>
                    <a:lnTo>
                      <a:pt x="889" y="769"/>
                    </a:lnTo>
                    <a:lnTo>
                      <a:pt x="901" y="760"/>
                    </a:lnTo>
                    <a:lnTo>
                      <a:pt x="925" y="743"/>
                    </a:lnTo>
                    <a:lnTo>
                      <a:pt x="938" y="735"/>
                    </a:lnTo>
                    <a:lnTo>
                      <a:pt x="951" y="727"/>
                    </a:lnTo>
                    <a:lnTo>
                      <a:pt x="976" y="711"/>
                    </a:lnTo>
                    <a:lnTo>
                      <a:pt x="990" y="705"/>
                    </a:lnTo>
                    <a:lnTo>
                      <a:pt x="1003" y="698"/>
                    </a:lnTo>
                    <a:lnTo>
                      <a:pt x="1017" y="692"/>
                    </a:lnTo>
                    <a:lnTo>
                      <a:pt x="1030" y="686"/>
                    </a:lnTo>
                    <a:lnTo>
                      <a:pt x="1045" y="680"/>
                    </a:lnTo>
                    <a:lnTo>
                      <a:pt x="1059" y="675"/>
                    </a:lnTo>
                    <a:lnTo>
                      <a:pt x="1088" y="665"/>
                    </a:lnTo>
                    <a:lnTo>
                      <a:pt x="1117" y="657"/>
                    </a:lnTo>
                    <a:lnTo>
                      <a:pt x="1132" y="653"/>
                    </a:lnTo>
                    <a:lnTo>
                      <a:pt x="1147" y="649"/>
                    </a:lnTo>
                    <a:lnTo>
                      <a:pt x="1177" y="644"/>
                    </a:lnTo>
                    <a:lnTo>
                      <a:pt x="1192" y="642"/>
                    </a:lnTo>
                    <a:lnTo>
                      <a:pt x="1209" y="640"/>
                    </a:lnTo>
                    <a:lnTo>
                      <a:pt x="1224" y="638"/>
                    </a:lnTo>
                    <a:lnTo>
                      <a:pt x="1240" y="637"/>
                    </a:lnTo>
                    <a:lnTo>
                      <a:pt x="1431" y="334"/>
                    </a:lnTo>
                    <a:lnTo>
                      <a:pt x="1239" y="0"/>
                    </a:lnTo>
                    <a:lnTo>
                      <a:pt x="1207" y="1"/>
                    </a:lnTo>
                    <a:lnTo>
                      <a:pt x="1174" y="3"/>
                    </a:lnTo>
                    <a:lnTo>
                      <a:pt x="1142" y="6"/>
                    </a:lnTo>
                    <a:lnTo>
                      <a:pt x="1111" y="10"/>
                    </a:lnTo>
                    <a:lnTo>
                      <a:pt x="1080" y="15"/>
                    </a:lnTo>
                    <a:lnTo>
                      <a:pt x="1049" y="20"/>
                    </a:lnTo>
                    <a:lnTo>
                      <a:pt x="1018" y="26"/>
                    </a:lnTo>
                    <a:lnTo>
                      <a:pt x="987" y="32"/>
                    </a:lnTo>
                    <a:lnTo>
                      <a:pt x="957" y="40"/>
                    </a:lnTo>
                    <a:lnTo>
                      <a:pt x="928" y="48"/>
                    </a:lnTo>
                    <a:lnTo>
                      <a:pt x="898" y="57"/>
                    </a:lnTo>
                    <a:lnTo>
                      <a:pt x="868" y="66"/>
                    </a:lnTo>
                    <a:lnTo>
                      <a:pt x="839" y="76"/>
                    </a:lnTo>
                    <a:lnTo>
                      <a:pt x="811" y="88"/>
                    </a:lnTo>
                    <a:lnTo>
                      <a:pt x="783" y="100"/>
                    </a:lnTo>
                    <a:lnTo>
                      <a:pt x="755" y="112"/>
                    </a:lnTo>
                    <a:lnTo>
                      <a:pt x="728" y="125"/>
                    </a:lnTo>
                    <a:lnTo>
                      <a:pt x="699" y="138"/>
                    </a:lnTo>
                    <a:lnTo>
                      <a:pt x="673" y="152"/>
                    </a:lnTo>
                    <a:lnTo>
                      <a:pt x="646" y="167"/>
                    </a:lnTo>
                    <a:lnTo>
                      <a:pt x="620" y="182"/>
                    </a:lnTo>
                    <a:lnTo>
                      <a:pt x="595" y="198"/>
                    </a:lnTo>
                    <a:lnTo>
                      <a:pt x="570" y="214"/>
                    </a:lnTo>
                    <a:lnTo>
                      <a:pt x="544" y="231"/>
                    </a:lnTo>
                    <a:lnTo>
                      <a:pt x="520" y="250"/>
                    </a:lnTo>
                    <a:lnTo>
                      <a:pt x="496" y="268"/>
                    </a:lnTo>
                    <a:lnTo>
                      <a:pt x="472" y="287"/>
                    </a:lnTo>
                    <a:lnTo>
                      <a:pt x="449" y="306"/>
                    </a:lnTo>
                    <a:lnTo>
                      <a:pt x="427" y="325"/>
                    </a:lnTo>
                    <a:lnTo>
                      <a:pt x="405" y="346"/>
                    </a:lnTo>
                    <a:lnTo>
                      <a:pt x="382" y="366"/>
                    </a:lnTo>
                    <a:lnTo>
                      <a:pt x="361" y="388"/>
                    </a:lnTo>
                    <a:lnTo>
                      <a:pt x="341" y="410"/>
                    </a:lnTo>
                    <a:lnTo>
                      <a:pt x="320" y="433"/>
                    </a:lnTo>
                    <a:lnTo>
                      <a:pt x="301" y="455"/>
                    </a:lnTo>
                    <a:lnTo>
                      <a:pt x="282" y="478"/>
                    </a:lnTo>
                    <a:lnTo>
                      <a:pt x="263" y="502"/>
                    </a:lnTo>
                    <a:lnTo>
                      <a:pt x="245" y="526"/>
                    </a:lnTo>
                    <a:lnTo>
                      <a:pt x="227" y="550"/>
                    </a:lnTo>
                    <a:lnTo>
                      <a:pt x="210" y="576"/>
                    </a:lnTo>
                    <a:lnTo>
                      <a:pt x="194" y="602"/>
                    </a:lnTo>
                    <a:lnTo>
                      <a:pt x="178" y="627"/>
                    </a:lnTo>
                    <a:lnTo>
                      <a:pt x="163" y="653"/>
                    </a:lnTo>
                    <a:lnTo>
                      <a:pt x="149" y="680"/>
                    </a:lnTo>
                    <a:lnTo>
                      <a:pt x="135" y="707"/>
                    </a:lnTo>
                    <a:lnTo>
                      <a:pt x="122" y="735"/>
                    </a:lnTo>
                    <a:lnTo>
                      <a:pt x="109" y="762"/>
                    </a:lnTo>
                    <a:lnTo>
                      <a:pt x="97" y="790"/>
                    </a:lnTo>
                    <a:lnTo>
                      <a:pt x="86" y="819"/>
                    </a:lnTo>
                    <a:lnTo>
                      <a:pt x="74" y="847"/>
                    </a:lnTo>
                    <a:lnTo>
                      <a:pt x="64" y="876"/>
                    </a:lnTo>
                    <a:lnTo>
                      <a:pt x="55" y="906"/>
                    </a:lnTo>
                    <a:lnTo>
                      <a:pt x="47" y="936"/>
                    </a:lnTo>
                    <a:lnTo>
                      <a:pt x="39" y="966"/>
                    </a:lnTo>
                    <a:lnTo>
                      <a:pt x="31" y="996"/>
                    </a:lnTo>
                    <a:lnTo>
                      <a:pt x="25" y="1026"/>
                    </a:lnTo>
                    <a:lnTo>
                      <a:pt x="19" y="1058"/>
                    </a:lnTo>
                    <a:lnTo>
                      <a:pt x="14" y="1089"/>
                    </a:lnTo>
                    <a:lnTo>
                      <a:pt x="10" y="1120"/>
                    </a:lnTo>
                    <a:lnTo>
                      <a:pt x="6" y="1151"/>
                    </a:lnTo>
                    <a:lnTo>
                      <a:pt x="4" y="1183"/>
                    </a:lnTo>
                    <a:lnTo>
                      <a:pt x="2" y="1215"/>
                    </a:lnTo>
                    <a:lnTo>
                      <a:pt x="1" y="1247"/>
                    </a:lnTo>
                    <a:lnTo>
                      <a:pt x="0" y="1280"/>
                    </a:lnTo>
                    <a:lnTo>
                      <a:pt x="1" y="1302"/>
                    </a:lnTo>
                    <a:lnTo>
                      <a:pt x="2" y="1325"/>
                    </a:lnTo>
                    <a:lnTo>
                      <a:pt x="335" y="1129"/>
                    </a:lnTo>
                    <a:lnTo>
                      <a:pt x="638" y="1324"/>
                    </a:lnTo>
                    <a:close/>
                  </a:path>
                </a:pathLst>
              </a:custGeom>
              <a:noFill/>
              <a:ln w="28575">
                <a:solidFill>
                  <a:srgbClr val="AFB9C9"/>
                </a:solidFill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lnSpc>
                    <a:spcPct val="120000"/>
                  </a:lnSpc>
                  <a:defRPr/>
                </a:pPr>
                <a:endParaRPr lang="en-US" sz="900" dirty="0">
                  <a:solidFill>
                    <a:srgbClr val="4D4D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" name="MH_Other_3"/>
              <p:cNvSpPr>
                <a:spLocks noChangeAspect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4172155" y="3441832"/>
                <a:ext cx="1896689" cy="1954081"/>
              </a:xfrm>
              <a:custGeom>
                <a:avLst/>
                <a:gdLst>
                  <a:gd name="T0" fmla="*/ 1096 w 1295"/>
                  <a:gd name="T1" fmla="*/ 1023 h 1364"/>
                  <a:gd name="T2" fmla="*/ 1276 w 1295"/>
                  <a:gd name="T3" fmla="*/ 728 h 1364"/>
                  <a:gd name="T4" fmla="*/ 1232 w 1295"/>
                  <a:gd name="T5" fmla="*/ 726 h 1364"/>
                  <a:gd name="T6" fmla="*/ 1187 w 1295"/>
                  <a:gd name="T7" fmla="*/ 722 h 1364"/>
                  <a:gd name="T8" fmla="*/ 1131 w 1295"/>
                  <a:gd name="T9" fmla="*/ 711 h 1364"/>
                  <a:gd name="T10" fmla="*/ 1103 w 1295"/>
                  <a:gd name="T11" fmla="*/ 704 h 1364"/>
                  <a:gd name="T12" fmla="*/ 1050 w 1295"/>
                  <a:gd name="T13" fmla="*/ 687 h 1364"/>
                  <a:gd name="T14" fmla="*/ 1023 w 1295"/>
                  <a:gd name="T15" fmla="*/ 677 h 1364"/>
                  <a:gd name="T16" fmla="*/ 973 w 1295"/>
                  <a:gd name="T17" fmla="*/ 653 h 1364"/>
                  <a:gd name="T18" fmla="*/ 949 w 1295"/>
                  <a:gd name="T19" fmla="*/ 638 h 1364"/>
                  <a:gd name="T20" fmla="*/ 902 w 1295"/>
                  <a:gd name="T21" fmla="*/ 608 h 1364"/>
                  <a:gd name="T22" fmla="*/ 880 w 1295"/>
                  <a:gd name="T23" fmla="*/ 591 h 1364"/>
                  <a:gd name="T24" fmla="*/ 837 w 1295"/>
                  <a:gd name="T25" fmla="*/ 556 h 1364"/>
                  <a:gd name="T26" fmla="*/ 799 w 1295"/>
                  <a:gd name="T27" fmla="*/ 517 h 1364"/>
                  <a:gd name="T28" fmla="*/ 781 w 1295"/>
                  <a:gd name="T29" fmla="*/ 496 h 1364"/>
                  <a:gd name="T30" fmla="*/ 747 w 1295"/>
                  <a:gd name="T31" fmla="*/ 451 h 1364"/>
                  <a:gd name="T32" fmla="*/ 725 w 1295"/>
                  <a:gd name="T33" fmla="*/ 417 h 1364"/>
                  <a:gd name="T34" fmla="*/ 703 w 1295"/>
                  <a:gd name="T35" fmla="*/ 380 h 1364"/>
                  <a:gd name="T36" fmla="*/ 680 w 1295"/>
                  <a:gd name="T37" fmla="*/ 330 h 1364"/>
                  <a:gd name="T38" fmla="*/ 670 w 1295"/>
                  <a:gd name="T39" fmla="*/ 303 h 1364"/>
                  <a:gd name="T40" fmla="*/ 657 w 1295"/>
                  <a:gd name="T41" fmla="*/ 263 h 1364"/>
                  <a:gd name="T42" fmla="*/ 646 w 1295"/>
                  <a:gd name="T43" fmla="*/ 221 h 1364"/>
                  <a:gd name="T44" fmla="*/ 322 w 1295"/>
                  <a:gd name="T45" fmla="*/ 0 h 1364"/>
                  <a:gd name="T46" fmla="*/ 2 w 1295"/>
                  <a:gd name="T47" fmla="*/ 222 h 1364"/>
                  <a:gd name="T48" fmla="*/ 10 w 1295"/>
                  <a:gd name="T49" fmla="*/ 282 h 1364"/>
                  <a:gd name="T50" fmla="*/ 21 w 1295"/>
                  <a:gd name="T51" fmla="*/ 343 h 1364"/>
                  <a:gd name="T52" fmla="*/ 35 w 1295"/>
                  <a:gd name="T53" fmla="*/ 401 h 1364"/>
                  <a:gd name="T54" fmla="*/ 51 w 1295"/>
                  <a:gd name="T55" fmla="*/ 458 h 1364"/>
                  <a:gd name="T56" fmla="*/ 69 w 1295"/>
                  <a:gd name="T57" fmla="*/ 516 h 1364"/>
                  <a:gd name="T58" fmla="*/ 91 w 1295"/>
                  <a:gd name="T59" fmla="*/ 571 h 1364"/>
                  <a:gd name="T60" fmla="*/ 115 w 1295"/>
                  <a:gd name="T61" fmla="*/ 624 h 1364"/>
                  <a:gd name="T62" fmla="*/ 141 w 1295"/>
                  <a:gd name="T63" fmla="*/ 678 h 1364"/>
                  <a:gd name="T64" fmla="*/ 169 w 1295"/>
                  <a:gd name="T65" fmla="*/ 729 h 1364"/>
                  <a:gd name="T66" fmla="*/ 200 w 1295"/>
                  <a:gd name="T67" fmla="*/ 779 h 1364"/>
                  <a:gd name="T68" fmla="*/ 233 w 1295"/>
                  <a:gd name="T69" fmla="*/ 828 h 1364"/>
                  <a:gd name="T70" fmla="*/ 268 w 1295"/>
                  <a:gd name="T71" fmla="*/ 874 h 1364"/>
                  <a:gd name="T72" fmla="*/ 305 w 1295"/>
                  <a:gd name="T73" fmla="*/ 919 h 1364"/>
                  <a:gd name="T74" fmla="*/ 344 w 1295"/>
                  <a:gd name="T75" fmla="*/ 962 h 1364"/>
                  <a:gd name="T76" fmla="*/ 385 w 1295"/>
                  <a:gd name="T77" fmla="*/ 1004 h 1364"/>
                  <a:gd name="T78" fmla="*/ 428 w 1295"/>
                  <a:gd name="T79" fmla="*/ 1043 h 1364"/>
                  <a:gd name="T80" fmla="*/ 473 w 1295"/>
                  <a:gd name="T81" fmla="*/ 1081 h 1364"/>
                  <a:gd name="T82" fmla="*/ 519 w 1295"/>
                  <a:gd name="T83" fmla="*/ 1116 h 1364"/>
                  <a:gd name="T84" fmla="*/ 567 w 1295"/>
                  <a:gd name="T85" fmla="*/ 1151 h 1364"/>
                  <a:gd name="T86" fmla="*/ 616 w 1295"/>
                  <a:gd name="T87" fmla="*/ 1182 h 1364"/>
                  <a:gd name="T88" fmla="*/ 667 w 1295"/>
                  <a:gd name="T89" fmla="*/ 1211 h 1364"/>
                  <a:gd name="T90" fmla="*/ 720 w 1295"/>
                  <a:gd name="T91" fmla="*/ 1237 h 1364"/>
                  <a:gd name="T92" fmla="*/ 774 w 1295"/>
                  <a:gd name="T93" fmla="*/ 1262 h 1364"/>
                  <a:gd name="T94" fmla="*/ 828 w 1295"/>
                  <a:gd name="T95" fmla="*/ 1283 h 1364"/>
                  <a:gd name="T96" fmla="*/ 885 w 1295"/>
                  <a:gd name="T97" fmla="*/ 1304 h 1364"/>
                  <a:gd name="T98" fmla="*/ 942 w 1295"/>
                  <a:gd name="T99" fmla="*/ 1321 h 1364"/>
                  <a:gd name="T100" fmla="*/ 1001 w 1295"/>
                  <a:gd name="T101" fmla="*/ 1335 h 1364"/>
                  <a:gd name="T102" fmla="*/ 1061 w 1295"/>
                  <a:gd name="T103" fmla="*/ 1346 h 1364"/>
                  <a:gd name="T104" fmla="*/ 1121 w 1295"/>
                  <a:gd name="T105" fmla="*/ 1355 h 1364"/>
                  <a:gd name="T106" fmla="*/ 1182 w 1295"/>
                  <a:gd name="T107" fmla="*/ 1361 h 1364"/>
                  <a:gd name="T108" fmla="*/ 1245 w 1295"/>
                  <a:gd name="T109" fmla="*/ 1364 h 1364"/>
                  <a:gd name="T110" fmla="*/ 1281 w 1295"/>
                  <a:gd name="T111" fmla="*/ 1364 h 1364"/>
                  <a:gd name="T112" fmla="*/ 1290 w 1295"/>
                  <a:gd name="T113" fmla="*/ 1362 h 1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95" h="1364">
                    <a:moveTo>
                      <a:pt x="1295" y="1362"/>
                    </a:moveTo>
                    <a:lnTo>
                      <a:pt x="1096" y="1023"/>
                    </a:lnTo>
                    <a:lnTo>
                      <a:pt x="1295" y="727"/>
                    </a:lnTo>
                    <a:lnTo>
                      <a:pt x="1276" y="728"/>
                    </a:lnTo>
                    <a:lnTo>
                      <a:pt x="1246" y="727"/>
                    </a:lnTo>
                    <a:lnTo>
                      <a:pt x="1232" y="726"/>
                    </a:lnTo>
                    <a:lnTo>
                      <a:pt x="1217" y="725"/>
                    </a:lnTo>
                    <a:lnTo>
                      <a:pt x="1187" y="722"/>
                    </a:lnTo>
                    <a:lnTo>
                      <a:pt x="1159" y="717"/>
                    </a:lnTo>
                    <a:lnTo>
                      <a:pt x="1131" y="711"/>
                    </a:lnTo>
                    <a:lnTo>
                      <a:pt x="1117" y="708"/>
                    </a:lnTo>
                    <a:lnTo>
                      <a:pt x="1103" y="704"/>
                    </a:lnTo>
                    <a:lnTo>
                      <a:pt x="1076" y="696"/>
                    </a:lnTo>
                    <a:lnTo>
                      <a:pt x="1050" y="687"/>
                    </a:lnTo>
                    <a:lnTo>
                      <a:pt x="1037" y="682"/>
                    </a:lnTo>
                    <a:lnTo>
                      <a:pt x="1023" y="677"/>
                    </a:lnTo>
                    <a:lnTo>
                      <a:pt x="998" y="665"/>
                    </a:lnTo>
                    <a:lnTo>
                      <a:pt x="973" y="653"/>
                    </a:lnTo>
                    <a:lnTo>
                      <a:pt x="961" y="646"/>
                    </a:lnTo>
                    <a:lnTo>
                      <a:pt x="949" y="638"/>
                    </a:lnTo>
                    <a:lnTo>
                      <a:pt x="925" y="623"/>
                    </a:lnTo>
                    <a:lnTo>
                      <a:pt x="902" y="608"/>
                    </a:lnTo>
                    <a:lnTo>
                      <a:pt x="891" y="600"/>
                    </a:lnTo>
                    <a:lnTo>
                      <a:pt x="880" y="591"/>
                    </a:lnTo>
                    <a:lnTo>
                      <a:pt x="858" y="574"/>
                    </a:lnTo>
                    <a:lnTo>
                      <a:pt x="837" y="556"/>
                    </a:lnTo>
                    <a:lnTo>
                      <a:pt x="818" y="537"/>
                    </a:lnTo>
                    <a:lnTo>
                      <a:pt x="799" y="517"/>
                    </a:lnTo>
                    <a:lnTo>
                      <a:pt x="790" y="506"/>
                    </a:lnTo>
                    <a:lnTo>
                      <a:pt x="781" y="496"/>
                    </a:lnTo>
                    <a:lnTo>
                      <a:pt x="764" y="473"/>
                    </a:lnTo>
                    <a:lnTo>
                      <a:pt x="747" y="451"/>
                    </a:lnTo>
                    <a:lnTo>
                      <a:pt x="732" y="428"/>
                    </a:lnTo>
                    <a:lnTo>
                      <a:pt x="725" y="417"/>
                    </a:lnTo>
                    <a:lnTo>
                      <a:pt x="718" y="405"/>
                    </a:lnTo>
                    <a:lnTo>
                      <a:pt x="703" y="380"/>
                    </a:lnTo>
                    <a:lnTo>
                      <a:pt x="691" y="355"/>
                    </a:lnTo>
                    <a:lnTo>
                      <a:pt x="680" y="330"/>
                    </a:lnTo>
                    <a:lnTo>
                      <a:pt x="675" y="316"/>
                    </a:lnTo>
                    <a:lnTo>
                      <a:pt x="670" y="303"/>
                    </a:lnTo>
                    <a:lnTo>
                      <a:pt x="661" y="276"/>
                    </a:lnTo>
                    <a:lnTo>
                      <a:pt x="657" y="263"/>
                    </a:lnTo>
                    <a:lnTo>
                      <a:pt x="653" y="249"/>
                    </a:lnTo>
                    <a:lnTo>
                      <a:pt x="646" y="221"/>
                    </a:lnTo>
                    <a:lnTo>
                      <a:pt x="641" y="193"/>
                    </a:lnTo>
                    <a:lnTo>
                      <a:pt x="322" y="0"/>
                    </a:lnTo>
                    <a:lnTo>
                      <a:pt x="0" y="191"/>
                    </a:lnTo>
                    <a:lnTo>
                      <a:pt x="2" y="222"/>
                    </a:lnTo>
                    <a:lnTo>
                      <a:pt x="6" y="252"/>
                    </a:lnTo>
                    <a:lnTo>
                      <a:pt x="10" y="282"/>
                    </a:lnTo>
                    <a:lnTo>
                      <a:pt x="15" y="312"/>
                    </a:lnTo>
                    <a:lnTo>
                      <a:pt x="21" y="343"/>
                    </a:lnTo>
                    <a:lnTo>
                      <a:pt x="27" y="372"/>
                    </a:lnTo>
                    <a:lnTo>
                      <a:pt x="35" y="401"/>
                    </a:lnTo>
                    <a:lnTo>
                      <a:pt x="42" y="430"/>
                    </a:lnTo>
                    <a:lnTo>
                      <a:pt x="51" y="458"/>
                    </a:lnTo>
                    <a:lnTo>
                      <a:pt x="60" y="488"/>
                    </a:lnTo>
                    <a:lnTo>
                      <a:pt x="69" y="516"/>
                    </a:lnTo>
                    <a:lnTo>
                      <a:pt x="81" y="543"/>
                    </a:lnTo>
                    <a:lnTo>
                      <a:pt x="91" y="571"/>
                    </a:lnTo>
                    <a:lnTo>
                      <a:pt x="103" y="598"/>
                    </a:lnTo>
                    <a:lnTo>
                      <a:pt x="115" y="624"/>
                    </a:lnTo>
                    <a:lnTo>
                      <a:pt x="128" y="652"/>
                    </a:lnTo>
                    <a:lnTo>
                      <a:pt x="141" y="678"/>
                    </a:lnTo>
                    <a:lnTo>
                      <a:pt x="155" y="704"/>
                    </a:lnTo>
                    <a:lnTo>
                      <a:pt x="169" y="729"/>
                    </a:lnTo>
                    <a:lnTo>
                      <a:pt x="184" y="754"/>
                    </a:lnTo>
                    <a:lnTo>
                      <a:pt x="200" y="779"/>
                    </a:lnTo>
                    <a:lnTo>
                      <a:pt x="216" y="803"/>
                    </a:lnTo>
                    <a:lnTo>
                      <a:pt x="233" y="828"/>
                    </a:lnTo>
                    <a:lnTo>
                      <a:pt x="251" y="851"/>
                    </a:lnTo>
                    <a:lnTo>
                      <a:pt x="268" y="874"/>
                    </a:lnTo>
                    <a:lnTo>
                      <a:pt x="287" y="897"/>
                    </a:lnTo>
                    <a:lnTo>
                      <a:pt x="305" y="919"/>
                    </a:lnTo>
                    <a:lnTo>
                      <a:pt x="324" y="941"/>
                    </a:lnTo>
                    <a:lnTo>
                      <a:pt x="344" y="962"/>
                    </a:lnTo>
                    <a:lnTo>
                      <a:pt x="364" y="984"/>
                    </a:lnTo>
                    <a:lnTo>
                      <a:pt x="385" y="1004"/>
                    </a:lnTo>
                    <a:lnTo>
                      <a:pt x="407" y="1024"/>
                    </a:lnTo>
                    <a:lnTo>
                      <a:pt x="428" y="1043"/>
                    </a:lnTo>
                    <a:lnTo>
                      <a:pt x="450" y="1062"/>
                    </a:lnTo>
                    <a:lnTo>
                      <a:pt x="473" y="1081"/>
                    </a:lnTo>
                    <a:lnTo>
                      <a:pt x="495" y="1099"/>
                    </a:lnTo>
                    <a:lnTo>
                      <a:pt x="519" y="1116"/>
                    </a:lnTo>
                    <a:lnTo>
                      <a:pt x="542" y="1134"/>
                    </a:lnTo>
                    <a:lnTo>
                      <a:pt x="567" y="1151"/>
                    </a:lnTo>
                    <a:lnTo>
                      <a:pt x="592" y="1166"/>
                    </a:lnTo>
                    <a:lnTo>
                      <a:pt x="616" y="1182"/>
                    </a:lnTo>
                    <a:lnTo>
                      <a:pt x="642" y="1196"/>
                    </a:lnTo>
                    <a:lnTo>
                      <a:pt x="667" y="1211"/>
                    </a:lnTo>
                    <a:lnTo>
                      <a:pt x="693" y="1224"/>
                    </a:lnTo>
                    <a:lnTo>
                      <a:pt x="720" y="1237"/>
                    </a:lnTo>
                    <a:lnTo>
                      <a:pt x="747" y="1250"/>
                    </a:lnTo>
                    <a:lnTo>
                      <a:pt x="774" y="1262"/>
                    </a:lnTo>
                    <a:lnTo>
                      <a:pt x="801" y="1273"/>
                    </a:lnTo>
                    <a:lnTo>
                      <a:pt x="828" y="1283"/>
                    </a:lnTo>
                    <a:lnTo>
                      <a:pt x="856" y="1294"/>
                    </a:lnTo>
                    <a:lnTo>
                      <a:pt x="885" y="1304"/>
                    </a:lnTo>
                    <a:lnTo>
                      <a:pt x="914" y="1312"/>
                    </a:lnTo>
                    <a:lnTo>
                      <a:pt x="942" y="1321"/>
                    </a:lnTo>
                    <a:lnTo>
                      <a:pt x="971" y="1328"/>
                    </a:lnTo>
                    <a:lnTo>
                      <a:pt x="1001" y="1335"/>
                    </a:lnTo>
                    <a:lnTo>
                      <a:pt x="1030" y="1341"/>
                    </a:lnTo>
                    <a:lnTo>
                      <a:pt x="1061" y="1346"/>
                    </a:lnTo>
                    <a:lnTo>
                      <a:pt x="1091" y="1351"/>
                    </a:lnTo>
                    <a:lnTo>
                      <a:pt x="1121" y="1355"/>
                    </a:lnTo>
                    <a:lnTo>
                      <a:pt x="1151" y="1358"/>
                    </a:lnTo>
                    <a:lnTo>
                      <a:pt x="1182" y="1361"/>
                    </a:lnTo>
                    <a:lnTo>
                      <a:pt x="1214" y="1363"/>
                    </a:lnTo>
                    <a:lnTo>
                      <a:pt x="1245" y="1364"/>
                    </a:lnTo>
                    <a:lnTo>
                      <a:pt x="1276" y="1364"/>
                    </a:lnTo>
                    <a:lnTo>
                      <a:pt x="1281" y="1364"/>
                    </a:lnTo>
                    <a:lnTo>
                      <a:pt x="1285" y="1363"/>
                    </a:lnTo>
                    <a:lnTo>
                      <a:pt x="1290" y="1362"/>
                    </a:lnTo>
                    <a:lnTo>
                      <a:pt x="1295" y="1362"/>
                    </a:lnTo>
                    <a:close/>
                  </a:path>
                </a:pathLst>
              </a:custGeom>
              <a:noFill/>
              <a:ln w="28575">
                <a:solidFill>
                  <a:srgbClr val="AFB9C9"/>
                </a:solidFill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lnSpc>
                    <a:spcPct val="120000"/>
                  </a:lnSpc>
                  <a:defRPr/>
                </a:pPr>
                <a:endParaRPr lang="en-US" sz="900">
                  <a:solidFill>
                    <a:srgbClr val="4D4D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" name="MH_Other_4"/>
              <p:cNvSpPr>
                <a:spLocks noChangeAspect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5885294" y="3625696"/>
                <a:ext cx="2027797" cy="1765942"/>
              </a:xfrm>
              <a:custGeom>
                <a:avLst/>
                <a:gdLst>
                  <a:gd name="T0" fmla="*/ 0 w 1385"/>
                  <a:gd name="T1" fmla="*/ 903 h 1233"/>
                  <a:gd name="T2" fmla="*/ 221 w 1385"/>
                  <a:gd name="T3" fmla="*/ 588 h 1233"/>
                  <a:gd name="T4" fmla="*/ 262 w 1385"/>
                  <a:gd name="T5" fmla="*/ 579 h 1233"/>
                  <a:gd name="T6" fmla="*/ 302 w 1385"/>
                  <a:gd name="T7" fmla="*/ 567 h 1233"/>
                  <a:gd name="T8" fmla="*/ 354 w 1385"/>
                  <a:gd name="T9" fmla="*/ 548 h 1233"/>
                  <a:gd name="T10" fmla="*/ 391 w 1385"/>
                  <a:gd name="T11" fmla="*/ 531 h 1233"/>
                  <a:gd name="T12" fmla="*/ 427 w 1385"/>
                  <a:gd name="T13" fmla="*/ 511 h 1233"/>
                  <a:gd name="T14" fmla="*/ 472 w 1385"/>
                  <a:gd name="T15" fmla="*/ 482 h 1233"/>
                  <a:gd name="T16" fmla="*/ 506 w 1385"/>
                  <a:gd name="T17" fmla="*/ 458 h 1233"/>
                  <a:gd name="T18" fmla="*/ 526 w 1385"/>
                  <a:gd name="T19" fmla="*/ 441 h 1233"/>
                  <a:gd name="T20" fmla="*/ 546 w 1385"/>
                  <a:gd name="T21" fmla="*/ 423 h 1233"/>
                  <a:gd name="T22" fmla="*/ 565 w 1385"/>
                  <a:gd name="T23" fmla="*/ 405 h 1233"/>
                  <a:gd name="T24" fmla="*/ 584 w 1385"/>
                  <a:gd name="T25" fmla="*/ 385 h 1233"/>
                  <a:gd name="T26" fmla="*/ 610 w 1385"/>
                  <a:gd name="T27" fmla="*/ 353 h 1233"/>
                  <a:gd name="T28" fmla="*/ 642 w 1385"/>
                  <a:gd name="T29" fmla="*/ 310 h 1233"/>
                  <a:gd name="T30" fmla="*/ 671 w 1385"/>
                  <a:gd name="T31" fmla="*/ 264 h 1233"/>
                  <a:gd name="T32" fmla="*/ 689 w 1385"/>
                  <a:gd name="T33" fmla="*/ 228 h 1233"/>
                  <a:gd name="T34" fmla="*/ 705 w 1385"/>
                  <a:gd name="T35" fmla="*/ 189 h 1233"/>
                  <a:gd name="T36" fmla="*/ 723 w 1385"/>
                  <a:gd name="T37" fmla="*/ 138 h 1233"/>
                  <a:gd name="T38" fmla="*/ 737 w 1385"/>
                  <a:gd name="T39" fmla="*/ 84 h 1233"/>
                  <a:gd name="T40" fmla="*/ 746 w 1385"/>
                  <a:gd name="T41" fmla="*/ 28 h 1233"/>
                  <a:gd name="T42" fmla="*/ 748 w 1385"/>
                  <a:gd name="T43" fmla="*/ 0 h 1233"/>
                  <a:gd name="T44" fmla="*/ 1385 w 1385"/>
                  <a:gd name="T45" fmla="*/ 4 h 1233"/>
                  <a:gd name="T46" fmla="*/ 1382 w 1385"/>
                  <a:gd name="T47" fmla="*/ 66 h 1233"/>
                  <a:gd name="T48" fmla="*/ 1375 w 1385"/>
                  <a:gd name="T49" fmla="*/ 126 h 1233"/>
                  <a:gd name="T50" fmla="*/ 1366 w 1385"/>
                  <a:gd name="T51" fmla="*/ 185 h 1233"/>
                  <a:gd name="T52" fmla="*/ 1354 w 1385"/>
                  <a:gd name="T53" fmla="*/ 245 h 1233"/>
                  <a:gd name="T54" fmla="*/ 1339 w 1385"/>
                  <a:gd name="T55" fmla="*/ 302 h 1233"/>
                  <a:gd name="T56" fmla="*/ 1322 w 1385"/>
                  <a:gd name="T57" fmla="*/ 359 h 1233"/>
                  <a:gd name="T58" fmla="*/ 1301 w 1385"/>
                  <a:gd name="T59" fmla="*/ 414 h 1233"/>
                  <a:gd name="T60" fmla="*/ 1279 w 1385"/>
                  <a:gd name="T61" fmla="*/ 468 h 1233"/>
                  <a:gd name="T62" fmla="*/ 1255 w 1385"/>
                  <a:gd name="T63" fmla="*/ 522 h 1233"/>
                  <a:gd name="T64" fmla="*/ 1228 w 1385"/>
                  <a:gd name="T65" fmla="*/ 573 h 1233"/>
                  <a:gd name="T66" fmla="*/ 1200 w 1385"/>
                  <a:gd name="T67" fmla="*/ 623 h 1233"/>
                  <a:gd name="T68" fmla="*/ 1169 w 1385"/>
                  <a:gd name="T69" fmla="*/ 671 h 1233"/>
                  <a:gd name="T70" fmla="*/ 1135 w 1385"/>
                  <a:gd name="T71" fmla="*/ 719 h 1233"/>
                  <a:gd name="T72" fmla="*/ 1099 w 1385"/>
                  <a:gd name="T73" fmla="*/ 764 h 1233"/>
                  <a:gd name="T74" fmla="*/ 1062 w 1385"/>
                  <a:gd name="T75" fmla="*/ 808 h 1233"/>
                  <a:gd name="T76" fmla="*/ 1023 w 1385"/>
                  <a:gd name="T77" fmla="*/ 851 h 1233"/>
                  <a:gd name="T78" fmla="*/ 982 w 1385"/>
                  <a:gd name="T79" fmla="*/ 891 h 1233"/>
                  <a:gd name="T80" fmla="*/ 939 w 1385"/>
                  <a:gd name="T81" fmla="*/ 929 h 1233"/>
                  <a:gd name="T82" fmla="*/ 895 w 1385"/>
                  <a:gd name="T83" fmla="*/ 965 h 1233"/>
                  <a:gd name="T84" fmla="*/ 849 w 1385"/>
                  <a:gd name="T85" fmla="*/ 1000 h 1233"/>
                  <a:gd name="T86" fmla="*/ 801 w 1385"/>
                  <a:gd name="T87" fmla="*/ 1032 h 1233"/>
                  <a:gd name="T88" fmla="*/ 752 w 1385"/>
                  <a:gd name="T89" fmla="*/ 1063 h 1233"/>
                  <a:gd name="T90" fmla="*/ 701 w 1385"/>
                  <a:gd name="T91" fmla="*/ 1090 h 1233"/>
                  <a:gd name="T92" fmla="*/ 649 w 1385"/>
                  <a:gd name="T93" fmla="*/ 1116 h 1233"/>
                  <a:gd name="T94" fmla="*/ 595 w 1385"/>
                  <a:gd name="T95" fmla="*/ 1139 h 1233"/>
                  <a:gd name="T96" fmla="*/ 541 w 1385"/>
                  <a:gd name="T97" fmla="*/ 1161 h 1233"/>
                  <a:gd name="T98" fmla="*/ 485 w 1385"/>
                  <a:gd name="T99" fmla="*/ 1180 h 1233"/>
                  <a:gd name="T100" fmla="*/ 428 w 1385"/>
                  <a:gd name="T101" fmla="*/ 1196 h 1233"/>
                  <a:gd name="T102" fmla="*/ 370 w 1385"/>
                  <a:gd name="T103" fmla="*/ 1209 h 1233"/>
                  <a:gd name="T104" fmla="*/ 311 w 1385"/>
                  <a:gd name="T105" fmla="*/ 1220 h 1233"/>
                  <a:gd name="T106" fmla="*/ 251 w 1385"/>
                  <a:gd name="T107" fmla="*/ 1228 h 1233"/>
                  <a:gd name="T108" fmla="*/ 191 w 1385"/>
                  <a:gd name="T109" fmla="*/ 1233 h 1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385" h="1233">
                    <a:moveTo>
                      <a:pt x="191" y="1233"/>
                    </a:moveTo>
                    <a:lnTo>
                      <a:pt x="0" y="903"/>
                    </a:lnTo>
                    <a:lnTo>
                      <a:pt x="194" y="592"/>
                    </a:lnTo>
                    <a:lnTo>
                      <a:pt x="221" y="588"/>
                    </a:lnTo>
                    <a:lnTo>
                      <a:pt x="248" y="582"/>
                    </a:lnTo>
                    <a:lnTo>
                      <a:pt x="262" y="579"/>
                    </a:lnTo>
                    <a:lnTo>
                      <a:pt x="275" y="575"/>
                    </a:lnTo>
                    <a:lnTo>
                      <a:pt x="302" y="567"/>
                    </a:lnTo>
                    <a:lnTo>
                      <a:pt x="327" y="558"/>
                    </a:lnTo>
                    <a:lnTo>
                      <a:pt x="354" y="548"/>
                    </a:lnTo>
                    <a:lnTo>
                      <a:pt x="379" y="537"/>
                    </a:lnTo>
                    <a:lnTo>
                      <a:pt x="391" y="531"/>
                    </a:lnTo>
                    <a:lnTo>
                      <a:pt x="403" y="525"/>
                    </a:lnTo>
                    <a:lnTo>
                      <a:pt x="427" y="511"/>
                    </a:lnTo>
                    <a:lnTo>
                      <a:pt x="450" y="497"/>
                    </a:lnTo>
                    <a:lnTo>
                      <a:pt x="472" y="482"/>
                    </a:lnTo>
                    <a:lnTo>
                      <a:pt x="494" y="467"/>
                    </a:lnTo>
                    <a:lnTo>
                      <a:pt x="506" y="458"/>
                    </a:lnTo>
                    <a:lnTo>
                      <a:pt x="516" y="450"/>
                    </a:lnTo>
                    <a:lnTo>
                      <a:pt x="526" y="441"/>
                    </a:lnTo>
                    <a:lnTo>
                      <a:pt x="536" y="432"/>
                    </a:lnTo>
                    <a:lnTo>
                      <a:pt x="546" y="423"/>
                    </a:lnTo>
                    <a:lnTo>
                      <a:pt x="556" y="414"/>
                    </a:lnTo>
                    <a:lnTo>
                      <a:pt x="565" y="405"/>
                    </a:lnTo>
                    <a:lnTo>
                      <a:pt x="575" y="395"/>
                    </a:lnTo>
                    <a:lnTo>
                      <a:pt x="584" y="385"/>
                    </a:lnTo>
                    <a:lnTo>
                      <a:pt x="593" y="375"/>
                    </a:lnTo>
                    <a:lnTo>
                      <a:pt x="610" y="353"/>
                    </a:lnTo>
                    <a:lnTo>
                      <a:pt x="626" y="332"/>
                    </a:lnTo>
                    <a:lnTo>
                      <a:pt x="642" y="310"/>
                    </a:lnTo>
                    <a:lnTo>
                      <a:pt x="656" y="287"/>
                    </a:lnTo>
                    <a:lnTo>
                      <a:pt x="671" y="264"/>
                    </a:lnTo>
                    <a:lnTo>
                      <a:pt x="683" y="240"/>
                    </a:lnTo>
                    <a:lnTo>
                      <a:pt x="689" y="228"/>
                    </a:lnTo>
                    <a:lnTo>
                      <a:pt x="695" y="215"/>
                    </a:lnTo>
                    <a:lnTo>
                      <a:pt x="705" y="189"/>
                    </a:lnTo>
                    <a:lnTo>
                      <a:pt x="715" y="164"/>
                    </a:lnTo>
                    <a:lnTo>
                      <a:pt x="723" y="138"/>
                    </a:lnTo>
                    <a:lnTo>
                      <a:pt x="731" y="111"/>
                    </a:lnTo>
                    <a:lnTo>
                      <a:pt x="737" y="84"/>
                    </a:lnTo>
                    <a:lnTo>
                      <a:pt x="742" y="57"/>
                    </a:lnTo>
                    <a:lnTo>
                      <a:pt x="746" y="28"/>
                    </a:lnTo>
                    <a:lnTo>
                      <a:pt x="747" y="14"/>
                    </a:lnTo>
                    <a:lnTo>
                      <a:pt x="748" y="0"/>
                    </a:lnTo>
                    <a:lnTo>
                      <a:pt x="1032" y="202"/>
                    </a:lnTo>
                    <a:lnTo>
                      <a:pt x="1385" y="4"/>
                    </a:lnTo>
                    <a:lnTo>
                      <a:pt x="1384" y="36"/>
                    </a:lnTo>
                    <a:lnTo>
                      <a:pt x="1382" y="66"/>
                    </a:lnTo>
                    <a:lnTo>
                      <a:pt x="1379" y="96"/>
                    </a:lnTo>
                    <a:lnTo>
                      <a:pt x="1375" y="126"/>
                    </a:lnTo>
                    <a:lnTo>
                      <a:pt x="1371" y="156"/>
                    </a:lnTo>
                    <a:lnTo>
                      <a:pt x="1366" y="185"/>
                    </a:lnTo>
                    <a:lnTo>
                      <a:pt x="1360" y="216"/>
                    </a:lnTo>
                    <a:lnTo>
                      <a:pt x="1354" y="245"/>
                    </a:lnTo>
                    <a:lnTo>
                      <a:pt x="1347" y="273"/>
                    </a:lnTo>
                    <a:lnTo>
                      <a:pt x="1339" y="302"/>
                    </a:lnTo>
                    <a:lnTo>
                      <a:pt x="1331" y="330"/>
                    </a:lnTo>
                    <a:lnTo>
                      <a:pt x="1322" y="359"/>
                    </a:lnTo>
                    <a:lnTo>
                      <a:pt x="1313" y="387"/>
                    </a:lnTo>
                    <a:lnTo>
                      <a:pt x="1301" y="414"/>
                    </a:lnTo>
                    <a:lnTo>
                      <a:pt x="1291" y="441"/>
                    </a:lnTo>
                    <a:lnTo>
                      <a:pt x="1279" y="468"/>
                    </a:lnTo>
                    <a:lnTo>
                      <a:pt x="1268" y="494"/>
                    </a:lnTo>
                    <a:lnTo>
                      <a:pt x="1255" y="522"/>
                    </a:lnTo>
                    <a:lnTo>
                      <a:pt x="1242" y="547"/>
                    </a:lnTo>
                    <a:lnTo>
                      <a:pt x="1228" y="573"/>
                    </a:lnTo>
                    <a:lnTo>
                      <a:pt x="1214" y="598"/>
                    </a:lnTo>
                    <a:lnTo>
                      <a:pt x="1200" y="623"/>
                    </a:lnTo>
                    <a:lnTo>
                      <a:pt x="1184" y="647"/>
                    </a:lnTo>
                    <a:lnTo>
                      <a:pt x="1169" y="671"/>
                    </a:lnTo>
                    <a:lnTo>
                      <a:pt x="1152" y="696"/>
                    </a:lnTo>
                    <a:lnTo>
                      <a:pt x="1135" y="719"/>
                    </a:lnTo>
                    <a:lnTo>
                      <a:pt x="1117" y="742"/>
                    </a:lnTo>
                    <a:lnTo>
                      <a:pt x="1099" y="764"/>
                    </a:lnTo>
                    <a:lnTo>
                      <a:pt x="1081" y="786"/>
                    </a:lnTo>
                    <a:lnTo>
                      <a:pt x="1062" y="808"/>
                    </a:lnTo>
                    <a:lnTo>
                      <a:pt x="1043" y="829"/>
                    </a:lnTo>
                    <a:lnTo>
                      <a:pt x="1023" y="851"/>
                    </a:lnTo>
                    <a:lnTo>
                      <a:pt x="1003" y="871"/>
                    </a:lnTo>
                    <a:lnTo>
                      <a:pt x="982" y="891"/>
                    </a:lnTo>
                    <a:lnTo>
                      <a:pt x="961" y="910"/>
                    </a:lnTo>
                    <a:lnTo>
                      <a:pt x="939" y="929"/>
                    </a:lnTo>
                    <a:lnTo>
                      <a:pt x="917" y="947"/>
                    </a:lnTo>
                    <a:lnTo>
                      <a:pt x="895" y="965"/>
                    </a:lnTo>
                    <a:lnTo>
                      <a:pt x="872" y="982"/>
                    </a:lnTo>
                    <a:lnTo>
                      <a:pt x="849" y="1000"/>
                    </a:lnTo>
                    <a:lnTo>
                      <a:pt x="826" y="1017"/>
                    </a:lnTo>
                    <a:lnTo>
                      <a:pt x="801" y="1032"/>
                    </a:lnTo>
                    <a:lnTo>
                      <a:pt x="776" y="1048"/>
                    </a:lnTo>
                    <a:lnTo>
                      <a:pt x="752" y="1063"/>
                    </a:lnTo>
                    <a:lnTo>
                      <a:pt x="727" y="1077"/>
                    </a:lnTo>
                    <a:lnTo>
                      <a:pt x="701" y="1090"/>
                    </a:lnTo>
                    <a:lnTo>
                      <a:pt x="676" y="1104"/>
                    </a:lnTo>
                    <a:lnTo>
                      <a:pt x="649" y="1116"/>
                    </a:lnTo>
                    <a:lnTo>
                      <a:pt x="622" y="1128"/>
                    </a:lnTo>
                    <a:lnTo>
                      <a:pt x="595" y="1139"/>
                    </a:lnTo>
                    <a:lnTo>
                      <a:pt x="568" y="1150"/>
                    </a:lnTo>
                    <a:lnTo>
                      <a:pt x="541" y="1161"/>
                    </a:lnTo>
                    <a:lnTo>
                      <a:pt x="514" y="1171"/>
                    </a:lnTo>
                    <a:lnTo>
                      <a:pt x="485" y="1180"/>
                    </a:lnTo>
                    <a:lnTo>
                      <a:pt x="456" y="1188"/>
                    </a:lnTo>
                    <a:lnTo>
                      <a:pt x="428" y="1196"/>
                    </a:lnTo>
                    <a:lnTo>
                      <a:pt x="399" y="1203"/>
                    </a:lnTo>
                    <a:lnTo>
                      <a:pt x="370" y="1209"/>
                    </a:lnTo>
                    <a:lnTo>
                      <a:pt x="340" y="1215"/>
                    </a:lnTo>
                    <a:lnTo>
                      <a:pt x="311" y="1220"/>
                    </a:lnTo>
                    <a:lnTo>
                      <a:pt x="281" y="1224"/>
                    </a:lnTo>
                    <a:lnTo>
                      <a:pt x="251" y="1228"/>
                    </a:lnTo>
                    <a:lnTo>
                      <a:pt x="221" y="1231"/>
                    </a:lnTo>
                    <a:lnTo>
                      <a:pt x="191" y="1233"/>
                    </a:lnTo>
                    <a:close/>
                  </a:path>
                </a:pathLst>
              </a:custGeom>
              <a:noFill/>
              <a:ln w="28575">
                <a:solidFill>
                  <a:srgbClr val="AFB9C9"/>
                </a:solidFill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33605" rIns="0" bIns="33605" anchor="ctr"/>
              <a:lstStyle/>
              <a:p>
                <a:pPr marL="136908" indent="-136908">
                  <a:lnSpc>
                    <a:spcPct val="120000"/>
                  </a:lnSpc>
                  <a:spcBef>
                    <a:spcPts val="450"/>
                  </a:spcBef>
                  <a:spcAft>
                    <a:spcPts val="450"/>
                  </a:spcAft>
                  <a:buFont typeface="Arial" pitchFamily="34" charset="0"/>
                  <a:buChar char="•"/>
                  <a:defRPr/>
                </a:pPr>
                <a:endParaRPr lang="en-US" sz="105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 rot="19094244">
                <a:off x="4568238" y="2277382"/>
                <a:ext cx="920754" cy="524195"/>
              </a:xfrm>
              <a:prstGeom prst="rect">
                <a:avLst/>
              </a:prstGeom>
              <a:noFill/>
              <a:effectLst>
                <a:softEdge rad="50800"/>
              </a:effectLst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zh-CN" altLang="en-US" sz="2600" b="1" dirty="0">
                    <a:ln w="0"/>
                    <a:solidFill>
                      <a:schemeClr val="bg1">
                        <a:lumMod val="85000"/>
                      </a:schemeClr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</a:t>
                </a:r>
                <a:endParaRPr lang="zh-CN" altLang="en-US" sz="2600" b="1" cap="none" spc="0" dirty="0">
                  <a:ln w="0"/>
                  <a:solidFill>
                    <a:schemeClr val="bg1">
                      <a:lumMod val="8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 rot="2730719">
                <a:off x="6666087" y="2356517"/>
                <a:ext cx="906419" cy="532485"/>
              </a:xfrm>
              <a:prstGeom prst="rect">
                <a:avLst/>
              </a:prstGeom>
              <a:noFill/>
              <a:effectLst>
                <a:softEdge rad="50800"/>
              </a:effectLst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zh-CN" altLang="en-US" sz="2600" b="1" cap="none" spc="0" dirty="0" smtClean="0">
                    <a:ln w="0"/>
                    <a:solidFill>
                      <a:schemeClr val="bg1">
                        <a:lumMod val="85000"/>
                      </a:schemeClr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渠道</a:t>
                </a:r>
                <a:endParaRPr lang="zh-CN" altLang="en-US" sz="2600" b="1" cap="none" spc="0" dirty="0">
                  <a:ln w="0"/>
                  <a:solidFill>
                    <a:schemeClr val="bg1">
                      <a:lumMod val="8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 rot="19270915">
                <a:off x="6528893" y="4359714"/>
                <a:ext cx="920754" cy="524195"/>
              </a:xfrm>
              <a:prstGeom prst="rect">
                <a:avLst/>
              </a:prstGeom>
              <a:noFill/>
              <a:effectLst>
                <a:softEdge rad="50800"/>
              </a:effectLst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zh-CN" altLang="en-US" sz="2600" b="1" cap="none" spc="0" dirty="0" smtClean="0">
                    <a:ln w="0"/>
                    <a:solidFill>
                      <a:schemeClr val="bg1">
                        <a:lumMod val="85000"/>
                      </a:schemeClr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手段</a:t>
                </a:r>
                <a:endParaRPr lang="zh-CN" altLang="en-US" sz="2600" b="1" cap="none" spc="0" dirty="0">
                  <a:ln w="0"/>
                  <a:solidFill>
                    <a:schemeClr val="bg1">
                      <a:lumMod val="8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 rot="2583697">
                <a:off x="4532471" y="4286178"/>
                <a:ext cx="920754" cy="524195"/>
              </a:xfrm>
              <a:prstGeom prst="rect">
                <a:avLst/>
              </a:prstGeom>
              <a:noFill/>
              <a:effectLst>
                <a:softEdge rad="50800"/>
              </a:effectLst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zh-CN" altLang="en-US" sz="2600" b="1" cap="none" spc="0" dirty="0" smtClean="0">
                    <a:ln w="0"/>
                    <a:solidFill>
                      <a:schemeClr val="bg1">
                        <a:lumMod val="85000"/>
                      </a:schemeClr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岗位</a:t>
                </a:r>
                <a:endParaRPr lang="zh-CN" altLang="en-US" sz="2600" b="1" cap="none" spc="0" dirty="0">
                  <a:ln w="0"/>
                  <a:solidFill>
                    <a:schemeClr val="bg1">
                      <a:lumMod val="8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" name="椭圆 5"/>
            <p:cNvSpPr/>
            <p:nvPr/>
          </p:nvSpPr>
          <p:spPr>
            <a:xfrm>
              <a:off x="5216722" y="2778779"/>
              <a:ext cx="1584818" cy="153568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 smtClean="0">
                  <a:solidFill>
                    <a:srgbClr val="D9D9D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DLP</a:t>
              </a:r>
              <a:endParaRPr lang="zh-CN" altLang="en-US" sz="3600" b="1" dirty="0">
                <a:solidFill>
                  <a:srgbClr val="D9D9D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3734047" y="1798611"/>
            <a:ext cx="2255922" cy="0"/>
          </a:xfrm>
          <a:prstGeom prst="line">
            <a:avLst/>
          </a:prstGeom>
          <a:ln w="25400">
            <a:solidFill>
              <a:srgbClr val="D9D9D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734047" y="1376661"/>
            <a:ext cx="2963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需要保护的关键数据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7753348" y="3513116"/>
            <a:ext cx="1932520" cy="0"/>
          </a:xfrm>
          <a:prstGeom prst="line">
            <a:avLst/>
          </a:prstGeom>
          <a:ln w="25400">
            <a:solidFill>
              <a:srgbClr val="D9D9D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816885" y="3051970"/>
            <a:ext cx="2963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防泄露的主要渠道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6116907" y="5241085"/>
            <a:ext cx="1932520" cy="0"/>
          </a:xfrm>
          <a:prstGeom prst="line">
            <a:avLst/>
          </a:prstGeom>
          <a:ln w="25400">
            <a:solidFill>
              <a:srgbClr val="D9D9D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6569401" y="5284959"/>
            <a:ext cx="2963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防泄露的手段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2354213" y="3666361"/>
            <a:ext cx="1932520" cy="0"/>
          </a:xfrm>
          <a:prstGeom prst="line">
            <a:avLst/>
          </a:prstGeom>
          <a:ln w="25400">
            <a:solidFill>
              <a:srgbClr val="D9D9D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2247936" y="3736713"/>
            <a:ext cx="2963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控制的岗位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185419" y="1066076"/>
            <a:ext cx="18976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D9D9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机密、敏感、其它</a:t>
            </a:r>
            <a:endParaRPr lang="zh-CN" altLang="en-US" sz="1600" dirty="0">
              <a:solidFill>
                <a:srgbClr val="D9D9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544929" y="2742739"/>
            <a:ext cx="2259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D9D9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Mail</a:t>
            </a:r>
            <a:r>
              <a:rPr lang="zh-CN" altLang="en-US" sz="1600" dirty="0" smtClean="0">
                <a:solidFill>
                  <a:srgbClr val="D9D9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smtClean="0">
                <a:solidFill>
                  <a:srgbClr val="D9D9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WWW</a:t>
            </a:r>
            <a:r>
              <a:rPr lang="zh-CN" altLang="en-US" sz="1600" dirty="0" smtClean="0">
                <a:solidFill>
                  <a:srgbClr val="D9D9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、终端</a:t>
            </a:r>
            <a:endParaRPr lang="en-US" altLang="zh-CN" sz="1600" dirty="0" smtClean="0">
              <a:solidFill>
                <a:srgbClr val="D9D9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endParaRPr lang="zh-CN" altLang="en-US" sz="1600" dirty="0">
              <a:solidFill>
                <a:srgbClr val="D9D9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116907" y="5627469"/>
            <a:ext cx="2001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 smtClean="0">
                <a:solidFill>
                  <a:srgbClr val="D9D9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日志、告警、阻断</a:t>
            </a:r>
            <a:endParaRPr lang="en-US" altLang="zh-CN" sz="1600" dirty="0" smtClean="0">
              <a:solidFill>
                <a:srgbClr val="D9D9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endParaRPr lang="zh-CN" altLang="en-US" sz="1600" dirty="0">
              <a:solidFill>
                <a:srgbClr val="D9D9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196994" y="4059058"/>
            <a:ext cx="1844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 smtClean="0">
                <a:solidFill>
                  <a:srgbClr val="D9D9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一般、特殊、外包</a:t>
            </a:r>
            <a:endParaRPr lang="zh-CN" altLang="en-US" sz="1600" dirty="0">
              <a:solidFill>
                <a:srgbClr val="D9D9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05827" y="327576"/>
            <a:ext cx="3421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>
                    <a:lumMod val="65000"/>
                  </a:schemeClr>
                </a:solidFill>
                <a:effectLst>
                  <a:outerShdw blurRad="25400" dist="50800" dir="5400000" algn="ctr" rotWithShape="0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DLP</a:t>
            </a:r>
            <a:endParaRPr lang="zh-CN" altLang="en-US" sz="3200" b="1" dirty="0">
              <a:solidFill>
                <a:schemeClr val="bg1">
                  <a:lumMod val="65000"/>
                </a:schemeClr>
              </a:solidFill>
              <a:effectLst>
                <a:outerShdw blurRad="25400" dist="50800" dir="5400000" algn="ctr" rotWithShape="0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98212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1185337" y="1358900"/>
            <a:ext cx="1811866" cy="5232399"/>
          </a:xfrm>
          <a:prstGeom prst="roundRect">
            <a:avLst>
              <a:gd name="adj" fmla="val 5452"/>
            </a:avLst>
          </a:prstGeom>
          <a:solidFill>
            <a:schemeClr val="accent6">
              <a:lumMod val="60000"/>
              <a:lumOff val="40000"/>
              <a:alpha val="42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1185337" y="1358901"/>
            <a:ext cx="1811866" cy="682886"/>
          </a:xfrm>
          <a:prstGeom prst="roundRect">
            <a:avLst>
              <a:gd name="adj" fmla="val 19106"/>
            </a:avLst>
          </a:prstGeom>
          <a:solidFill>
            <a:schemeClr val="accent6">
              <a:lumMod val="60000"/>
              <a:lumOff val="40000"/>
              <a:alpha val="60000"/>
            </a:schemeClr>
          </a:solidFill>
          <a:ln w="38100">
            <a:solidFill>
              <a:srgbClr val="D9D9D9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 smtClean="0"/>
              <a:t>Who</a:t>
            </a:r>
            <a:endParaRPr lang="zh-CN" altLang="en-US" sz="2800" b="1" dirty="0"/>
          </a:p>
        </p:txBody>
      </p:sp>
      <p:sp>
        <p:nvSpPr>
          <p:cNvPr id="13" name="圆角矩形 12"/>
          <p:cNvSpPr/>
          <p:nvPr/>
        </p:nvSpPr>
        <p:spPr>
          <a:xfrm>
            <a:off x="1185337" y="2146302"/>
            <a:ext cx="1811866" cy="433016"/>
          </a:xfrm>
          <a:prstGeom prst="roundRect">
            <a:avLst>
              <a:gd name="adj" fmla="val 31857"/>
            </a:avLst>
          </a:prstGeom>
          <a:solidFill>
            <a:srgbClr val="C00000">
              <a:alpha val="60000"/>
            </a:srgbClr>
          </a:solidFill>
          <a:ln>
            <a:solidFill>
              <a:srgbClr val="D9D9D9">
                <a:alpha val="67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HR</a:t>
            </a:r>
            <a:endParaRPr lang="zh-CN" altLang="en-US" dirty="0"/>
          </a:p>
        </p:txBody>
      </p:sp>
      <p:sp>
        <p:nvSpPr>
          <p:cNvPr id="14" name="圆角矩形 13"/>
          <p:cNvSpPr/>
          <p:nvPr/>
        </p:nvSpPr>
        <p:spPr>
          <a:xfrm>
            <a:off x="1185337" y="4093566"/>
            <a:ext cx="1811866" cy="433016"/>
          </a:xfrm>
          <a:prstGeom prst="roundRect">
            <a:avLst>
              <a:gd name="adj" fmla="val 31857"/>
            </a:avLst>
          </a:prstGeom>
          <a:noFill/>
          <a:ln>
            <a:solidFill>
              <a:srgbClr val="D9D9D9">
                <a:alpha val="67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ACCOUNTING</a:t>
            </a:r>
            <a:endParaRPr lang="zh-CN" altLang="en-US" dirty="0"/>
          </a:p>
        </p:txBody>
      </p:sp>
      <p:sp>
        <p:nvSpPr>
          <p:cNvPr id="15" name="圆角矩形 14"/>
          <p:cNvSpPr/>
          <p:nvPr/>
        </p:nvSpPr>
        <p:spPr>
          <a:xfrm>
            <a:off x="1185337" y="4580382"/>
            <a:ext cx="1811866" cy="433016"/>
          </a:xfrm>
          <a:prstGeom prst="roundRect">
            <a:avLst>
              <a:gd name="adj" fmla="val 31857"/>
            </a:avLst>
          </a:prstGeom>
          <a:solidFill>
            <a:schemeClr val="accent1">
              <a:lumMod val="75000"/>
            </a:schemeClr>
          </a:solidFill>
          <a:ln>
            <a:solidFill>
              <a:srgbClr val="D9D9D9">
                <a:alpha val="67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SALES</a:t>
            </a:r>
            <a:endParaRPr lang="zh-CN" altLang="en-US" dirty="0"/>
          </a:p>
        </p:txBody>
      </p:sp>
      <p:sp>
        <p:nvSpPr>
          <p:cNvPr id="16" name="圆角矩形 15"/>
          <p:cNvSpPr/>
          <p:nvPr/>
        </p:nvSpPr>
        <p:spPr>
          <a:xfrm>
            <a:off x="1185337" y="5067198"/>
            <a:ext cx="1811866" cy="433016"/>
          </a:xfrm>
          <a:prstGeom prst="roundRect">
            <a:avLst>
              <a:gd name="adj" fmla="val 31857"/>
            </a:avLst>
          </a:prstGeom>
          <a:noFill/>
          <a:ln>
            <a:solidFill>
              <a:srgbClr val="D9D9D9">
                <a:alpha val="67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LEGAL</a:t>
            </a:r>
            <a:endParaRPr lang="zh-CN" altLang="en-US" dirty="0"/>
          </a:p>
        </p:txBody>
      </p:sp>
      <p:sp>
        <p:nvSpPr>
          <p:cNvPr id="17" name="圆角矩形 16"/>
          <p:cNvSpPr/>
          <p:nvPr/>
        </p:nvSpPr>
        <p:spPr>
          <a:xfrm>
            <a:off x="1185337" y="5554014"/>
            <a:ext cx="1811866" cy="433016"/>
          </a:xfrm>
          <a:prstGeom prst="roundRect">
            <a:avLst>
              <a:gd name="adj" fmla="val 31857"/>
            </a:avLst>
          </a:prstGeom>
          <a:noFill/>
          <a:ln>
            <a:solidFill>
              <a:srgbClr val="D9D9D9">
                <a:alpha val="67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TECH SUPPORT</a:t>
            </a:r>
            <a:endParaRPr lang="zh-CN" altLang="en-US" dirty="0"/>
          </a:p>
        </p:txBody>
      </p:sp>
      <p:sp>
        <p:nvSpPr>
          <p:cNvPr id="18" name="圆角矩形 17"/>
          <p:cNvSpPr/>
          <p:nvPr/>
        </p:nvSpPr>
        <p:spPr>
          <a:xfrm>
            <a:off x="1185337" y="3606750"/>
            <a:ext cx="1811866" cy="433016"/>
          </a:xfrm>
          <a:prstGeom prst="roundRect">
            <a:avLst>
              <a:gd name="adj" fmla="val 31857"/>
            </a:avLst>
          </a:prstGeom>
          <a:solidFill>
            <a:srgbClr val="FFC000">
              <a:alpha val="60000"/>
            </a:srgbClr>
          </a:solidFill>
          <a:ln>
            <a:solidFill>
              <a:srgbClr val="D9D9D9">
                <a:alpha val="67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FINANCE</a:t>
            </a:r>
            <a:endParaRPr lang="zh-CN" altLang="en-US" dirty="0"/>
          </a:p>
        </p:txBody>
      </p:sp>
      <p:sp>
        <p:nvSpPr>
          <p:cNvPr id="19" name="圆角矩形 18"/>
          <p:cNvSpPr/>
          <p:nvPr/>
        </p:nvSpPr>
        <p:spPr>
          <a:xfrm>
            <a:off x="1185337" y="3119934"/>
            <a:ext cx="1811866" cy="433016"/>
          </a:xfrm>
          <a:prstGeom prst="roundRect">
            <a:avLst>
              <a:gd name="adj" fmla="val 31857"/>
            </a:avLst>
          </a:prstGeom>
          <a:noFill/>
          <a:ln>
            <a:solidFill>
              <a:srgbClr val="D9D9D9">
                <a:alpha val="67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MARKETING</a:t>
            </a:r>
            <a:endParaRPr lang="zh-CN" altLang="en-US" dirty="0"/>
          </a:p>
        </p:txBody>
      </p:sp>
      <p:sp>
        <p:nvSpPr>
          <p:cNvPr id="20" name="圆角矩形 19"/>
          <p:cNvSpPr/>
          <p:nvPr/>
        </p:nvSpPr>
        <p:spPr>
          <a:xfrm>
            <a:off x="1185337" y="2633118"/>
            <a:ext cx="1811866" cy="433016"/>
          </a:xfrm>
          <a:prstGeom prst="roundRect">
            <a:avLst>
              <a:gd name="adj" fmla="val 31857"/>
            </a:avLst>
          </a:prstGeom>
          <a:noFill/>
          <a:ln>
            <a:solidFill>
              <a:srgbClr val="D9D9D9">
                <a:alpha val="67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CALL CENTER</a:t>
            </a:r>
            <a:endParaRPr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1185337" y="6040830"/>
            <a:ext cx="1811866" cy="433016"/>
          </a:xfrm>
          <a:prstGeom prst="roundRect">
            <a:avLst>
              <a:gd name="adj" fmla="val 31857"/>
            </a:avLst>
          </a:prstGeom>
          <a:noFill/>
          <a:ln>
            <a:solidFill>
              <a:srgbClr val="D9D9D9">
                <a:alpha val="67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 &amp; D</a:t>
            </a:r>
            <a:endParaRPr lang="zh-CN" altLang="en-US" dirty="0"/>
          </a:p>
        </p:txBody>
      </p:sp>
      <p:grpSp>
        <p:nvGrpSpPr>
          <p:cNvPr id="59" name="组合 58"/>
          <p:cNvGrpSpPr/>
          <p:nvPr/>
        </p:nvGrpSpPr>
        <p:grpSpPr>
          <a:xfrm>
            <a:off x="9956802" y="1358899"/>
            <a:ext cx="1811866" cy="5232400"/>
            <a:chOff x="9956802" y="914399"/>
            <a:chExt cx="1811866" cy="5232400"/>
          </a:xfrm>
        </p:grpSpPr>
        <p:sp>
          <p:nvSpPr>
            <p:cNvPr id="7" name="圆角矩形 6"/>
            <p:cNvSpPr/>
            <p:nvPr/>
          </p:nvSpPr>
          <p:spPr>
            <a:xfrm>
              <a:off x="9956802" y="914400"/>
              <a:ext cx="1811866" cy="5232399"/>
            </a:xfrm>
            <a:prstGeom prst="roundRect">
              <a:avLst>
                <a:gd name="adj" fmla="val 6387"/>
              </a:avLst>
            </a:prstGeom>
            <a:solidFill>
              <a:schemeClr val="accent4">
                <a:lumMod val="60000"/>
                <a:lumOff val="40000"/>
                <a:alpha val="42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9956802" y="914399"/>
              <a:ext cx="1811866" cy="682886"/>
            </a:xfrm>
            <a:prstGeom prst="roundRect">
              <a:avLst>
                <a:gd name="adj" fmla="val 19106"/>
              </a:avLst>
            </a:prstGeom>
            <a:solidFill>
              <a:schemeClr val="accent4">
                <a:lumMod val="40000"/>
                <a:lumOff val="60000"/>
                <a:alpha val="60000"/>
              </a:schemeClr>
            </a:solidFill>
            <a:ln w="38100">
              <a:solidFill>
                <a:srgbClr val="D9D9D9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 smtClean="0"/>
                <a:t>Control</a:t>
              </a:r>
              <a:endParaRPr lang="zh-CN" altLang="en-US" sz="2800" b="1" dirty="0"/>
            </a:p>
          </p:txBody>
        </p:sp>
        <p:sp>
          <p:nvSpPr>
            <p:cNvPr id="49" name="圆角矩形 48"/>
            <p:cNvSpPr/>
            <p:nvPr/>
          </p:nvSpPr>
          <p:spPr>
            <a:xfrm>
              <a:off x="9956802" y="1701802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Confirm</a:t>
              </a:r>
              <a:endParaRPr lang="zh-CN" altLang="en-US" dirty="0"/>
            </a:p>
          </p:txBody>
        </p:sp>
        <p:sp>
          <p:nvSpPr>
            <p:cNvPr id="50" name="圆角矩形 49"/>
            <p:cNvSpPr/>
            <p:nvPr/>
          </p:nvSpPr>
          <p:spPr>
            <a:xfrm>
              <a:off x="9956802" y="3649066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Isolate</a:t>
              </a:r>
              <a:endParaRPr lang="zh-CN" altLang="en-US" dirty="0"/>
            </a:p>
          </p:txBody>
        </p:sp>
        <p:sp>
          <p:nvSpPr>
            <p:cNvPr id="51" name="圆角矩形 50"/>
            <p:cNvSpPr/>
            <p:nvPr/>
          </p:nvSpPr>
          <p:spPr>
            <a:xfrm>
              <a:off x="9956802" y="4135882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Audit</a:t>
              </a:r>
              <a:endParaRPr lang="zh-CN" altLang="en-US" dirty="0"/>
            </a:p>
          </p:txBody>
        </p:sp>
        <p:sp>
          <p:nvSpPr>
            <p:cNvPr id="52" name="圆角矩形 51"/>
            <p:cNvSpPr/>
            <p:nvPr/>
          </p:nvSpPr>
          <p:spPr>
            <a:xfrm>
              <a:off x="9956802" y="4622698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Desensitize</a:t>
              </a:r>
              <a:endParaRPr lang="zh-CN" altLang="en-US" dirty="0"/>
            </a:p>
          </p:txBody>
        </p:sp>
        <p:sp>
          <p:nvSpPr>
            <p:cNvPr id="53" name="圆角矩形 52"/>
            <p:cNvSpPr/>
            <p:nvPr/>
          </p:nvSpPr>
          <p:spPr>
            <a:xfrm>
              <a:off x="9956802" y="5109514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Encrypt</a:t>
              </a:r>
              <a:endParaRPr lang="zh-CN" altLang="en-US" dirty="0"/>
            </a:p>
          </p:txBody>
        </p:sp>
        <p:sp>
          <p:nvSpPr>
            <p:cNvPr id="54" name="圆角矩形 53"/>
            <p:cNvSpPr/>
            <p:nvPr/>
          </p:nvSpPr>
          <p:spPr>
            <a:xfrm>
              <a:off x="9956802" y="3162250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Delete</a:t>
              </a:r>
              <a:endParaRPr lang="zh-CN" altLang="en-US" dirty="0"/>
            </a:p>
          </p:txBody>
        </p:sp>
        <p:sp>
          <p:nvSpPr>
            <p:cNvPr id="55" name="圆角矩形 54"/>
            <p:cNvSpPr/>
            <p:nvPr/>
          </p:nvSpPr>
          <p:spPr>
            <a:xfrm>
              <a:off x="9956802" y="2675434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Warning</a:t>
              </a:r>
              <a:endParaRPr lang="zh-CN" altLang="en-US" dirty="0"/>
            </a:p>
          </p:txBody>
        </p:sp>
        <p:sp>
          <p:nvSpPr>
            <p:cNvPr id="56" name="圆角矩形 55"/>
            <p:cNvSpPr/>
            <p:nvPr/>
          </p:nvSpPr>
          <p:spPr>
            <a:xfrm>
              <a:off x="9956802" y="2188618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Block</a:t>
              </a:r>
              <a:endParaRPr lang="zh-CN" altLang="en-US" dirty="0"/>
            </a:p>
          </p:txBody>
        </p:sp>
        <p:sp>
          <p:nvSpPr>
            <p:cNvPr id="57" name="圆角矩形 56"/>
            <p:cNvSpPr/>
            <p:nvPr/>
          </p:nvSpPr>
          <p:spPr>
            <a:xfrm>
              <a:off x="9956802" y="5596330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Disturb</a:t>
              </a:r>
              <a:endParaRPr lang="zh-CN" altLang="en-US" dirty="0"/>
            </a:p>
          </p:txBody>
        </p:sp>
      </p:grpSp>
      <p:sp>
        <p:nvSpPr>
          <p:cNvPr id="86" name="右箭头 85"/>
          <p:cNvSpPr/>
          <p:nvPr/>
        </p:nvSpPr>
        <p:spPr>
          <a:xfrm>
            <a:off x="8771464" y="2598487"/>
            <a:ext cx="1168399" cy="521447"/>
          </a:xfrm>
          <a:prstGeom prst="rightArrow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右箭头 90"/>
          <p:cNvSpPr/>
          <p:nvPr/>
        </p:nvSpPr>
        <p:spPr>
          <a:xfrm>
            <a:off x="8805341" y="5065345"/>
            <a:ext cx="1168399" cy="502740"/>
          </a:xfrm>
          <a:prstGeom prst="rightArrow">
            <a:avLst/>
          </a:prstGeom>
          <a:solidFill>
            <a:schemeClr val="accent1">
              <a:lumMod val="7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右箭头 95"/>
          <p:cNvSpPr/>
          <p:nvPr/>
        </p:nvSpPr>
        <p:spPr>
          <a:xfrm>
            <a:off x="8805342" y="4106619"/>
            <a:ext cx="1134521" cy="505985"/>
          </a:xfrm>
          <a:prstGeom prst="rightArrow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3098798" y="1358900"/>
            <a:ext cx="1828805" cy="5232399"/>
            <a:chOff x="3098798" y="914400"/>
            <a:chExt cx="1828805" cy="5232399"/>
          </a:xfrm>
        </p:grpSpPr>
        <p:sp>
          <p:nvSpPr>
            <p:cNvPr id="4" name="圆角矩形 3"/>
            <p:cNvSpPr/>
            <p:nvPr/>
          </p:nvSpPr>
          <p:spPr>
            <a:xfrm>
              <a:off x="3115737" y="914400"/>
              <a:ext cx="1811866" cy="5232399"/>
            </a:xfrm>
            <a:prstGeom prst="roundRect">
              <a:avLst>
                <a:gd name="adj" fmla="val 7321"/>
              </a:avLst>
            </a:prstGeom>
            <a:solidFill>
              <a:schemeClr val="accent2">
                <a:lumMod val="40000"/>
                <a:lumOff val="60000"/>
                <a:alpha val="42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3115737" y="914400"/>
              <a:ext cx="1811866" cy="682886"/>
            </a:xfrm>
            <a:prstGeom prst="roundRect">
              <a:avLst>
                <a:gd name="adj" fmla="val 21545"/>
              </a:avLst>
            </a:prstGeom>
            <a:solidFill>
              <a:schemeClr val="accent2">
                <a:lumMod val="20000"/>
                <a:lumOff val="80000"/>
                <a:alpha val="60000"/>
              </a:schemeClr>
            </a:solidFill>
            <a:ln w="38100">
              <a:solidFill>
                <a:srgbClr val="D9D9D9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 smtClean="0"/>
                <a:t>What</a:t>
              </a:r>
              <a:endParaRPr lang="zh-CN" altLang="en-US" sz="2800" b="1" dirty="0"/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3115737" y="1701802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Source code</a:t>
              </a:r>
              <a:endParaRPr lang="zh-CN" altLang="en-US" dirty="0"/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3098798" y="4138080"/>
              <a:ext cx="1811866" cy="433016"/>
            </a:xfrm>
            <a:prstGeom prst="roundRect">
              <a:avLst>
                <a:gd name="adj" fmla="val 31857"/>
              </a:avLst>
            </a:prstGeom>
            <a:solidFill>
              <a:srgbClr val="FFC000">
                <a:alpha val="60000"/>
              </a:srgbClr>
            </a:solidFill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Report</a:t>
              </a:r>
              <a:endParaRPr lang="zh-CN" altLang="en-US" dirty="0"/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3115737" y="3646868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Employee info</a:t>
              </a:r>
              <a:endParaRPr lang="zh-CN" altLang="en-US" dirty="0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3115737" y="4639631"/>
              <a:ext cx="1811866" cy="433016"/>
            </a:xfrm>
            <a:prstGeom prst="roundRect">
              <a:avLst>
                <a:gd name="adj" fmla="val 31857"/>
              </a:avLst>
            </a:prstGeom>
            <a:solidFill>
              <a:schemeClr val="accent1">
                <a:lumMod val="75000"/>
              </a:schemeClr>
            </a:solidFill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Customer info</a:t>
              </a:r>
              <a:endParaRPr lang="zh-CN" altLang="en-US" dirty="0"/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3115737" y="5109514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Documents</a:t>
              </a:r>
              <a:endParaRPr lang="zh-CN" altLang="en-US" dirty="0"/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3115737" y="3162250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Merge</a:t>
              </a:r>
              <a:endParaRPr lang="zh-CN" altLang="en-US" dirty="0"/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3115737" y="2188618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Plan</a:t>
              </a:r>
              <a:endParaRPr lang="zh-CN" altLang="en-US" dirty="0"/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3115737" y="5596330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Competitive info</a:t>
              </a:r>
              <a:endParaRPr lang="zh-CN" altLang="en-US" dirty="0"/>
            </a:p>
          </p:txBody>
        </p:sp>
        <p:sp>
          <p:nvSpPr>
            <p:cNvPr id="109" name="圆角矩形 108"/>
            <p:cNvSpPr/>
            <p:nvPr/>
          </p:nvSpPr>
          <p:spPr>
            <a:xfrm>
              <a:off x="3115737" y="2686892"/>
              <a:ext cx="1811866" cy="433016"/>
            </a:xfrm>
            <a:prstGeom prst="roundRect">
              <a:avLst>
                <a:gd name="adj" fmla="val 31857"/>
              </a:avLst>
            </a:prstGeom>
            <a:solidFill>
              <a:srgbClr val="C00000">
                <a:alpha val="60000"/>
              </a:srgbClr>
            </a:solidFill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Salary</a:t>
              </a:r>
              <a:endParaRPr lang="zh-CN" altLang="en-US" dirty="0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046137" y="1358899"/>
            <a:ext cx="1811866" cy="5232400"/>
            <a:chOff x="5046137" y="914399"/>
            <a:chExt cx="1811866" cy="5232400"/>
          </a:xfrm>
        </p:grpSpPr>
        <p:sp>
          <p:nvSpPr>
            <p:cNvPr id="5" name="圆角矩形 4"/>
            <p:cNvSpPr/>
            <p:nvPr/>
          </p:nvSpPr>
          <p:spPr>
            <a:xfrm>
              <a:off x="5046137" y="914400"/>
              <a:ext cx="1811866" cy="5232399"/>
            </a:xfrm>
            <a:prstGeom prst="roundRect">
              <a:avLst>
                <a:gd name="adj" fmla="val 6387"/>
              </a:avLst>
            </a:prstGeom>
            <a:solidFill>
              <a:schemeClr val="accent1">
                <a:lumMod val="40000"/>
                <a:lumOff val="60000"/>
                <a:alpha val="42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5046137" y="914399"/>
              <a:ext cx="1811866" cy="682886"/>
            </a:xfrm>
            <a:prstGeom prst="roundRect">
              <a:avLst>
                <a:gd name="adj" fmla="val 21545"/>
              </a:avLst>
            </a:prstGeom>
            <a:solidFill>
              <a:schemeClr val="accent1">
                <a:lumMod val="40000"/>
                <a:lumOff val="60000"/>
                <a:alpha val="60000"/>
              </a:schemeClr>
            </a:solidFill>
            <a:ln w="38100">
              <a:solidFill>
                <a:srgbClr val="D9D9D9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 smtClean="0"/>
                <a:t>Where</a:t>
              </a:r>
              <a:endParaRPr lang="zh-CN" altLang="en-US" sz="2800" b="1" dirty="0"/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5046137" y="1701802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WEB-MAIL </a:t>
              </a:r>
              <a:endParaRPr lang="zh-CN" altLang="en-US" dirty="0"/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5046137" y="3665999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Customer</a:t>
              </a:r>
              <a:endParaRPr lang="zh-CN" altLang="en-US" dirty="0"/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5046137" y="4152815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SPY-SITE</a:t>
              </a:r>
              <a:endParaRPr lang="zh-CN" altLang="en-US" dirty="0"/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5046137" y="4639631"/>
              <a:ext cx="1811866" cy="433016"/>
            </a:xfrm>
            <a:prstGeom prst="roundRect">
              <a:avLst>
                <a:gd name="adj" fmla="val 31857"/>
              </a:avLst>
            </a:prstGeom>
            <a:solidFill>
              <a:schemeClr val="accent1">
                <a:lumMod val="75000"/>
              </a:schemeClr>
            </a:solidFill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U-Disk</a:t>
              </a:r>
              <a:endParaRPr lang="zh-CN" altLang="en-US" dirty="0"/>
            </a:p>
          </p:txBody>
        </p:sp>
        <p:sp>
          <p:nvSpPr>
            <p:cNvPr id="35" name="圆角矩形 34"/>
            <p:cNvSpPr/>
            <p:nvPr/>
          </p:nvSpPr>
          <p:spPr>
            <a:xfrm>
              <a:off x="5046137" y="5109514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Competitor</a:t>
              </a:r>
              <a:endParaRPr lang="zh-CN" altLang="en-US" dirty="0"/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5046137" y="3162250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Blog</a:t>
              </a:r>
              <a:endParaRPr lang="zh-CN" altLang="en-US" dirty="0"/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5046137" y="2675434"/>
              <a:ext cx="1811866" cy="433016"/>
            </a:xfrm>
            <a:prstGeom prst="roundRect">
              <a:avLst>
                <a:gd name="adj" fmla="val 31857"/>
              </a:avLst>
            </a:prstGeom>
            <a:solidFill>
              <a:srgbClr val="FFC000">
                <a:alpha val="60000"/>
              </a:srgbClr>
            </a:solidFill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Outsourcing</a:t>
              </a:r>
              <a:endParaRPr lang="zh-CN" altLang="en-US" sz="1600" dirty="0"/>
            </a:p>
          </p:txBody>
        </p:sp>
        <p:sp>
          <p:nvSpPr>
            <p:cNvPr id="39" name="圆角矩形 38"/>
            <p:cNvSpPr/>
            <p:nvPr/>
          </p:nvSpPr>
          <p:spPr>
            <a:xfrm>
              <a:off x="5046137" y="5596330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Media</a:t>
              </a:r>
              <a:endParaRPr lang="zh-CN" altLang="en-US" dirty="0"/>
            </a:p>
          </p:txBody>
        </p:sp>
        <p:sp>
          <p:nvSpPr>
            <p:cNvPr id="110" name="圆角矩形 109"/>
            <p:cNvSpPr/>
            <p:nvPr/>
          </p:nvSpPr>
          <p:spPr>
            <a:xfrm>
              <a:off x="5046137" y="2188618"/>
              <a:ext cx="1811866" cy="433016"/>
            </a:xfrm>
            <a:prstGeom prst="roundRect">
              <a:avLst>
                <a:gd name="adj" fmla="val 31857"/>
              </a:avLst>
            </a:prstGeom>
            <a:solidFill>
              <a:srgbClr val="C00000">
                <a:alpha val="60000"/>
              </a:srgbClr>
            </a:solidFill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iCloud</a:t>
              </a:r>
              <a:endParaRPr lang="zh-CN" altLang="en-US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974112" y="1358900"/>
            <a:ext cx="1814291" cy="5232399"/>
            <a:chOff x="6974112" y="914400"/>
            <a:chExt cx="1814291" cy="5232399"/>
          </a:xfrm>
        </p:grpSpPr>
        <p:sp>
          <p:nvSpPr>
            <p:cNvPr id="6" name="圆角矩形 5"/>
            <p:cNvSpPr/>
            <p:nvPr/>
          </p:nvSpPr>
          <p:spPr>
            <a:xfrm>
              <a:off x="6976537" y="914400"/>
              <a:ext cx="1811866" cy="5232399"/>
            </a:xfrm>
            <a:prstGeom prst="roundRect">
              <a:avLst>
                <a:gd name="adj" fmla="val 5452"/>
              </a:avLst>
            </a:prstGeom>
            <a:solidFill>
              <a:schemeClr val="bg1">
                <a:lumMod val="50000"/>
                <a:alpha val="74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6976537" y="922870"/>
              <a:ext cx="1811866" cy="682886"/>
            </a:xfrm>
            <a:prstGeom prst="roundRect">
              <a:avLst>
                <a:gd name="adj" fmla="val 11789"/>
              </a:avLst>
            </a:prstGeom>
            <a:solidFill>
              <a:schemeClr val="accent5">
                <a:lumMod val="40000"/>
                <a:lumOff val="60000"/>
                <a:alpha val="60000"/>
              </a:schemeClr>
            </a:solidFill>
            <a:ln w="38100">
              <a:solidFill>
                <a:srgbClr val="D9D9D9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 smtClean="0"/>
                <a:t>How</a:t>
              </a:r>
              <a:endParaRPr lang="zh-CN" altLang="en-US" sz="2800" b="1" dirty="0"/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6976537" y="1720971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FTP</a:t>
              </a:r>
              <a:endParaRPr lang="zh-CN" altLang="en-US" dirty="0"/>
            </a:p>
          </p:txBody>
        </p:sp>
        <p:sp>
          <p:nvSpPr>
            <p:cNvPr id="41" name="圆角矩形 40"/>
            <p:cNvSpPr/>
            <p:nvPr/>
          </p:nvSpPr>
          <p:spPr>
            <a:xfrm>
              <a:off x="6976537" y="3668235"/>
              <a:ext cx="1811866" cy="433016"/>
            </a:xfrm>
            <a:prstGeom prst="roundRect">
              <a:avLst>
                <a:gd name="adj" fmla="val 31857"/>
              </a:avLst>
            </a:prstGeom>
            <a:solidFill>
              <a:srgbClr val="FFC000">
                <a:alpha val="60000"/>
              </a:srgbClr>
            </a:solidFill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E-Mail</a:t>
              </a:r>
              <a:endParaRPr lang="zh-CN" altLang="en-US" dirty="0"/>
            </a:p>
          </p:txBody>
        </p:sp>
        <p:sp>
          <p:nvSpPr>
            <p:cNvPr id="42" name="圆角矩形 41"/>
            <p:cNvSpPr/>
            <p:nvPr/>
          </p:nvSpPr>
          <p:spPr>
            <a:xfrm>
              <a:off x="6976537" y="4155051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Print</a:t>
              </a:r>
              <a:endParaRPr lang="zh-CN" altLang="en-US" dirty="0"/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6976537" y="4641867"/>
              <a:ext cx="1811866" cy="433016"/>
            </a:xfrm>
            <a:prstGeom prst="roundRect">
              <a:avLst>
                <a:gd name="adj" fmla="val 31857"/>
              </a:avLst>
            </a:prstGeom>
            <a:solidFill>
              <a:schemeClr val="accent1">
                <a:lumMod val="75000"/>
              </a:schemeClr>
            </a:solidFill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FILE-COPY</a:t>
              </a:r>
              <a:endParaRPr lang="zh-CN" altLang="en-US" dirty="0"/>
            </a:p>
          </p:txBody>
        </p:sp>
        <p:sp>
          <p:nvSpPr>
            <p:cNvPr id="44" name="圆角矩形 43"/>
            <p:cNvSpPr/>
            <p:nvPr/>
          </p:nvSpPr>
          <p:spPr>
            <a:xfrm>
              <a:off x="6976537" y="5128683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Print-Screen</a:t>
              </a:r>
              <a:endParaRPr lang="zh-CN" altLang="en-US" dirty="0"/>
            </a:p>
          </p:txBody>
        </p:sp>
        <p:sp>
          <p:nvSpPr>
            <p:cNvPr id="45" name="圆角矩形 44"/>
            <p:cNvSpPr/>
            <p:nvPr/>
          </p:nvSpPr>
          <p:spPr>
            <a:xfrm>
              <a:off x="6976537" y="3181419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P2P</a:t>
              </a:r>
              <a:endParaRPr lang="zh-CN" altLang="en-US" dirty="0"/>
            </a:p>
          </p:txBody>
        </p:sp>
        <p:sp>
          <p:nvSpPr>
            <p:cNvPr id="46" name="圆角矩形 45"/>
            <p:cNvSpPr/>
            <p:nvPr/>
          </p:nvSpPr>
          <p:spPr>
            <a:xfrm>
              <a:off x="6976537" y="2694603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IM</a:t>
              </a:r>
              <a:endParaRPr lang="zh-CN" altLang="en-US" dirty="0"/>
            </a:p>
          </p:txBody>
        </p:sp>
        <p:sp>
          <p:nvSpPr>
            <p:cNvPr id="48" name="圆角矩形 47"/>
            <p:cNvSpPr/>
            <p:nvPr/>
          </p:nvSpPr>
          <p:spPr>
            <a:xfrm>
              <a:off x="6976537" y="5615499"/>
              <a:ext cx="1811866" cy="433016"/>
            </a:xfrm>
            <a:prstGeom prst="roundRect">
              <a:avLst>
                <a:gd name="adj" fmla="val 31857"/>
              </a:avLst>
            </a:prstGeom>
            <a:noFill/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COPY/PASTE</a:t>
              </a:r>
              <a:endParaRPr lang="zh-CN" altLang="en-US" dirty="0"/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6974112" y="2188618"/>
              <a:ext cx="1811866" cy="433016"/>
            </a:xfrm>
            <a:prstGeom prst="roundRect">
              <a:avLst>
                <a:gd name="adj" fmla="val 31857"/>
              </a:avLst>
            </a:prstGeom>
            <a:solidFill>
              <a:srgbClr val="C00000">
                <a:alpha val="60000"/>
              </a:srgbClr>
            </a:solidFill>
            <a:ln>
              <a:solidFill>
                <a:srgbClr val="D9D9D9">
                  <a:alpha val="67000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WEB</a:t>
              </a:r>
              <a:endParaRPr lang="zh-CN" altLang="en-US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2997203" y="2350110"/>
            <a:ext cx="3976909" cy="985090"/>
            <a:chOff x="2997203" y="1905610"/>
            <a:chExt cx="3976909" cy="985090"/>
          </a:xfrm>
        </p:grpSpPr>
        <p:cxnSp>
          <p:nvCxnSpPr>
            <p:cNvPr id="114" name="直接连接符 113"/>
            <p:cNvCxnSpPr>
              <a:stCxn id="13" idx="3"/>
              <a:endCxn id="109" idx="1"/>
            </p:cNvCxnSpPr>
            <p:nvPr/>
          </p:nvCxnSpPr>
          <p:spPr>
            <a:xfrm>
              <a:off x="2997203" y="1905610"/>
              <a:ext cx="118534" cy="98509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>
              <a:stCxn id="110" idx="1"/>
              <a:endCxn id="109" idx="3"/>
            </p:cNvCxnSpPr>
            <p:nvPr/>
          </p:nvCxnSpPr>
          <p:spPr>
            <a:xfrm flipH="1">
              <a:off x="4927603" y="2392426"/>
              <a:ext cx="118534" cy="498274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>
              <a:stCxn id="111" idx="1"/>
              <a:endCxn id="110" idx="3"/>
            </p:cNvCxnSpPr>
            <p:nvPr/>
          </p:nvCxnSpPr>
          <p:spPr>
            <a:xfrm flipH="1">
              <a:off x="6858003" y="2405126"/>
              <a:ext cx="116109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997203" y="3323742"/>
            <a:ext cx="3979334" cy="1462646"/>
            <a:chOff x="2997203" y="2879242"/>
            <a:chExt cx="3979334" cy="1462646"/>
          </a:xfrm>
        </p:grpSpPr>
        <p:cxnSp>
          <p:nvCxnSpPr>
            <p:cNvPr id="123" name="直接连接符 122"/>
            <p:cNvCxnSpPr>
              <a:stCxn id="23" idx="1"/>
              <a:endCxn id="18" idx="3"/>
            </p:cNvCxnSpPr>
            <p:nvPr/>
          </p:nvCxnSpPr>
          <p:spPr>
            <a:xfrm flipH="1" flipV="1">
              <a:off x="2997203" y="3366058"/>
              <a:ext cx="101595" cy="975830"/>
            </a:xfrm>
            <a:prstGeom prst="line">
              <a:avLst/>
            </a:prstGeom>
            <a:ln w="38100">
              <a:solidFill>
                <a:srgbClr val="FFC000">
                  <a:alpha val="7098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23" idx="3"/>
              <a:endCxn id="37" idx="1"/>
            </p:cNvCxnSpPr>
            <p:nvPr/>
          </p:nvCxnSpPr>
          <p:spPr>
            <a:xfrm flipV="1">
              <a:off x="4910664" y="2879242"/>
              <a:ext cx="135473" cy="1462646"/>
            </a:xfrm>
            <a:prstGeom prst="line">
              <a:avLst/>
            </a:prstGeom>
            <a:ln w="38100">
              <a:solidFill>
                <a:srgbClr val="FFC000">
                  <a:alpha val="7098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stCxn id="41" idx="1"/>
              <a:endCxn id="37" idx="3"/>
            </p:cNvCxnSpPr>
            <p:nvPr/>
          </p:nvCxnSpPr>
          <p:spPr>
            <a:xfrm flipH="1" flipV="1">
              <a:off x="6858003" y="2879242"/>
              <a:ext cx="118534" cy="992801"/>
            </a:xfrm>
            <a:prstGeom prst="line">
              <a:avLst/>
            </a:prstGeom>
            <a:ln w="38100">
              <a:solidFill>
                <a:srgbClr val="FFC000">
                  <a:alpha val="7098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0" name="组合 149"/>
          <p:cNvGrpSpPr/>
          <p:nvPr/>
        </p:nvGrpSpPr>
        <p:grpSpPr>
          <a:xfrm>
            <a:off x="2997203" y="4784190"/>
            <a:ext cx="3979334" cy="518685"/>
            <a:chOff x="2997203" y="4339690"/>
            <a:chExt cx="3979334" cy="518685"/>
          </a:xfrm>
        </p:grpSpPr>
        <p:cxnSp>
          <p:nvCxnSpPr>
            <p:cNvPr id="132" name="直接连接符 131"/>
            <p:cNvCxnSpPr>
              <a:stCxn id="25" idx="1"/>
              <a:endCxn id="15" idx="3"/>
            </p:cNvCxnSpPr>
            <p:nvPr/>
          </p:nvCxnSpPr>
          <p:spPr>
            <a:xfrm flipH="1" flipV="1">
              <a:off x="2997203" y="4339690"/>
              <a:ext cx="118534" cy="503749"/>
            </a:xfrm>
            <a:prstGeom prst="line">
              <a:avLst/>
            </a:prstGeom>
            <a:ln w="38100">
              <a:solidFill>
                <a:schemeClr val="accent1">
                  <a:lumMod val="75000"/>
                  <a:alpha val="7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>
              <a:stCxn id="25" idx="3"/>
              <a:endCxn id="34" idx="1"/>
            </p:cNvCxnSpPr>
            <p:nvPr/>
          </p:nvCxnSpPr>
          <p:spPr>
            <a:xfrm>
              <a:off x="4927603" y="4843439"/>
              <a:ext cx="118534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  <a:alpha val="7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>
              <a:endCxn id="43" idx="1"/>
            </p:cNvCxnSpPr>
            <p:nvPr/>
          </p:nvCxnSpPr>
          <p:spPr>
            <a:xfrm>
              <a:off x="6858003" y="4843439"/>
              <a:ext cx="118534" cy="14936"/>
            </a:xfrm>
            <a:prstGeom prst="line">
              <a:avLst/>
            </a:prstGeom>
            <a:ln w="38100">
              <a:solidFill>
                <a:schemeClr val="accent1">
                  <a:lumMod val="75000"/>
                  <a:alpha val="7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文本框 76"/>
          <p:cNvSpPr txBox="1"/>
          <p:nvPr/>
        </p:nvSpPr>
        <p:spPr>
          <a:xfrm>
            <a:off x="505827" y="327576"/>
            <a:ext cx="3421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>
                    <a:lumMod val="65000"/>
                  </a:schemeClr>
                </a:solidFill>
                <a:effectLst>
                  <a:outerShdw blurRad="25400" dist="50800" dir="5400000" algn="ctr" rotWithShape="0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DLP</a:t>
            </a:r>
            <a:endParaRPr lang="zh-CN" altLang="en-US" sz="3200" b="1" dirty="0">
              <a:solidFill>
                <a:schemeClr val="bg1">
                  <a:lumMod val="65000"/>
                </a:schemeClr>
              </a:solidFill>
              <a:effectLst>
                <a:outerShdw blurRad="25400" dist="50800" dir="5400000" algn="ctr" rotWithShape="0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64238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91" grpId="0" animBg="1"/>
      <p:bldP spid="9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2081830"/>
  <p:tag name="MH_LIBRARY" val="GRAPHIC"/>
  <p:tag name="MH_TYPE" val="Other"/>
  <p:tag name="MH_ORD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9164556"/>
  <p:tag name="MH_LIBRARY" val="GRAPHIC"/>
  <p:tag name="MH_TYPE" val="SubTitle"/>
  <p:tag name="MH_ORDER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9164556"/>
  <p:tag name="MH_LIBRARY" val="GRAPHIC"/>
  <p:tag name="MH_TYPE" val="Text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9164556"/>
  <p:tag name="MH_LIBRARY" val="GRAPHIC"/>
  <p:tag name="MH_TYPE" val="SubTitle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2081830"/>
  <p:tag name="MH_LIBRARY" val="GRAPHIC"/>
  <p:tag name="MH_TYPE" val="Other"/>
  <p:tag name="MH_ORDER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2081830"/>
  <p:tag name="MH_LIBRARY" val="GRAPHIC"/>
  <p:tag name="MH_TYPE" val="Other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2081830"/>
  <p:tag name="MH_LIBRARY" val="GRAPHIC"/>
  <p:tag name="MH_TYPE" val="Other"/>
  <p:tag name="MH_ORDER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9164556"/>
  <p:tag name="MH_LIBRARY" val="GRAPHIC"/>
  <p:tag name="MH_TYPE" val="Text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9164556"/>
  <p:tag name="MH_LIBRARY" val="GRAPHIC"/>
  <p:tag name="MH_TYPE" val="SubTitle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9164556"/>
  <p:tag name="MH_LIBRARY" val="GRAPHIC"/>
  <p:tag name="MH_TYPE" val="Text"/>
  <p:tag name="MH_ORDER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9164556"/>
  <p:tag name="MH_LIBRARY" val="GRAPHIC"/>
  <p:tag name="MH_TYPE" val="SubTitle"/>
  <p:tag name="MH_ORDER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29164556"/>
  <p:tag name="MH_LIBRARY" val="GRAPHIC"/>
  <p:tag name="MH_TYPE" val="Text"/>
  <p:tag name="MH_ORDER" val="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A000120150119A03KPBG</Template>
  <TotalTime>2172</TotalTime>
  <Words>482</Words>
  <Application>Microsoft Office PowerPoint</Application>
  <PresentationFormat>宽屏</PresentationFormat>
  <Paragraphs>207</Paragraphs>
  <Slides>16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Roboto Th</vt:lpstr>
      <vt:lpstr>Segoe UI Black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黎石林</dc:creator>
  <cp:lastModifiedBy>陈伟(总部管理团队)</cp:lastModifiedBy>
  <cp:revision>192</cp:revision>
  <dcterms:created xsi:type="dcterms:W3CDTF">2014-07-22T14:15:39Z</dcterms:created>
  <dcterms:modified xsi:type="dcterms:W3CDTF">2016-08-05T02:09:10Z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ame">
    <vt:lpwstr>苹果新闻_A000520150907A30KOFW</vt:lpwstr>
  </property>
  <property fmtid="{D5CDD505-2E9C-101B-9397-08002B2CF9AE}" pid="3" name="fileid">
    <vt:lpwstr>603874</vt:lpwstr>
  </property>
</Properties>
</file>

<file path=docProps/thumbnail.jpeg>
</file>